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
  </p:notesMasterIdLst>
  <p:handoutMasterIdLst>
    <p:handoutMasterId r:id="rId86"/>
  </p:handoutMasterIdLst>
  <p:sldIdLst>
    <p:sldId id="337" r:id="rId2"/>
    <p:sldId id="530" r:id="rId3"/>
    <p:sldId id="531" r:id="rId4"/>
    <p:sldId id="339" r:id="rId5"/>
    <p:sldId id="533" r:id="rId6"/>
    <p:sldId id="494" r:id="rId7"/>
    <p:sldId id="570" r:id="rId8"/>
    <p:sldId id="495" r:id="rId9"/>
    <p:sldId id="500" r:id="rId10"/>
    <p:sldId id="482" r:id="rId11"/>
    <p:sldId id="483" r:id="rId12"/>
    <p:sldId id="485" r:id="rId13"/>
    <p:sldId id="364" r:id="rId14"/>
    <p:sldId id="480" r:id="rId15"/>
    <p:sldId id="365" r:id="rId16"/>
    <p:sldId id="389" r:id="rId17"/>
    <p:sldId id="390" r:id="rId18"/>
    <p:sldId id="391" r:id="rId19"/>
    <p:sldId id="366" r:id="rId20"/>
    <p:sldId id="367" r:id="rId21"/>
    <p:sldId id="394" r:id="rId22"/>
    <p:sldId id="397" r:id="rId23"/>
    <p:sldId id="398" r:id="rId24"/>
    <p:sldId id="368" r:id="rId25"/>
    <p:sldId id="369" r:id="rId26"/>
    <p:sldId id="399" r:id="rId27"/>
    <p:sldId id="400" r:id="rId28"/>
    <p:sldId id="560" r:id="rId29"/>
    <p:sldId id="370" r:id="rId30"/>
    <p:sldId id="371" r:id="rId31"/>
    <p:sldId id="572" r:id="rId32"/>
    <p:sldId id="573" r:id="rId33"/>
    <p:sldId id="574" r:id="rId34"/>
    <p:sldId id="575" r:id="rId35"/>
    <p:sldId id="576" r:id="rId36"/>
    <p:sldId id="579" r:id="rId37"/>
    <p:sldId id="580" r:id="rId38"/>
    <p:sldId id="582" r:id="rId39"/>
    <p:sldId id="583" r:id="rId40"/>
    <p:sldId id="584" r:id="rId41"/>
    <p:sldId id="585" r:id="rId42"/>
    <p:sldId id="586" r:id="rId43"/>
    <p:sldId id="587" r:id="rId44"/>
    <p:sldId id="588" r:id="rId45"/>
    <p:sldId id="589" r:id="rId46"/>
    <p:sldId id="590" r:id="rId47"/>
    <p:sldId id="591" r:id="rId48"/>
    <p:sldId id="592" r:id="rId49"/>
    <p:sldId id="593" r:id="rId50"/>
    <p:sldId id="594" r:id="rId51"/>
    <p:sldId id="595" r:id="rId52"/>
    <p:sldId id="596" r:id="rId53"/>
    <p:sldId id="597" r:id="rId54"/>
    <p:sldId id="598" r:id="rId55"/>
    <p:sldId id="599" r:id="rId56"/>
    <p:sldId id="501" r:id="rId57"/>
    <p:sldId id="502" r:id="rId58"/>
    <p:sldId id="505" r:id="rId59"/>
    <p:sldId id="506" r:id="rId60"/>
    <p:sldId id="507" r:id="rId61"/>
    <p:sldId id="508" r:id="rId62"/>
    <p:sldId id="600" r:id="rId63"/>
    <p:sldId id="601" r:id="rId64"/>
    <p:sldId id="616" r:id="rId65"/>
    <p:sldId id="602" r:id="rId66"/>
    <p:sldId id="603" r:id="rId67"/>
    <p:sldId id="604" r:id="rId68"/>
    <p:sldId id="615" r:id="rId69"/>
    <p:sldId id="605" r:id="rId70"/>
    <p:sldId id="606" r:id="rId71"/>
    <p:sldId id="607" r:id="rId72"/>
    <p:sldId id="610" r:id="rId73"/>
    <p:sldId id="611" r:id="rId74"/>
    <p:sldId id="612" r:id="rId75"/>
    <p:sldId id="613" r:id="rId76"/>
    <p:sldId id="627" r:id="rId77"/>
    <p:sldId id="617" r:id="rId78"/>
    <p:sldId id="618" r:id="rId79"/>
    <p:sldId id="619" r:id="rId80"/>
    <p:sldId id="621" r:id="rId81"/>
    <p:sldId id="527" r:id="rId82"/>
    <p:sldId id="528" r:id="rId83"/>
    <p:sldId id="571" r:id="rId8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525" autoAdjust="0"/>
    <p:restoredTop sz="94289" autoAdjust="0"/>
  </p:normalViewPr>
  <p:slideViewPr>
    <p:cSldViewPr>
      <p:cViewPr varScale="1">
        <p:scale>
          <a:sx n="92" d="100"/>
          <a:sy n="92" d="100"/>
        </p:scale>
        <p:origin x="84" y="6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33" d="100"/>
        <a:sy n="133" d="100"/>
      </p:scale>
      <p:origin x="0" y="0"/>
    </p:cViewPr>
  </p:sorterViewPr>
  <p:notesViewPr>
    <p:cSldViewPr>
      <p:cViewPr varScale="1">
        <p:scale>
          <a:sx n="95" d="100"/>
          <a:sy n="95" d="100"/>
        </p:scale>
        <p:origin x="-405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xiaoliu:Dropbox:Research:experiment%20results:paper%20char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xiaoliu:Dropbox:Research:experiment%20results:paper%20char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Dropbox\Research\experiment%20results\paper%20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Results of Medical Entity Extraction</a:t>
            </a:r>
          </a:p>
        </c:rich>
      </c:tx>
      <c:overlay val="0"/>
    </c:title>
    <c:autoTitleDeleted val="0"/>
    <c:plotArea>
      <c:layout/>
      <c:barChart>
        <c:barDir val="col"/>
        <c:grouping val="clustered"/>
        <c:varyColors val="0"/>
        <c:ser>
          <c:idx val="0"/>
          <c:order val="0"/>
          <c:tx>
            <c:strRef>
              <c:f>Sheet1!$C$1</c:f>
              <c:strCache>
                <c:ptCount val="1"/>
                <c:pt idx="0">
                  <c:v>Precision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Sheet1!$A$2:$B$7</c:f>
              <c:multiLvlStrCache>
                <c:ptCount val="6"/>
                <c:lvl>
                  <c:pt idx="0">
                    <c:v>Drug</c:v>
                  </c:pt>
                  <c:pt idx="1">
                    <c:v>Event</c:v>
                  </c:pt>
                  <c:pt idx="2">
                    <c:v>Drug</c:v>
                  </c:pt>
                  <c:pt idx="3">
                    <c:v>Event</c:v>
                  </c:pt>
                  <c:pt idx="4">
                    <c:v>Drug</c:v>
                  </c:pt>
                  <c:pt idx="5">
                    <c:v>Event</c:v>
                  </c:pt>
                </c:lvl>
                <c:lvl>
                  <c:pt idx="0">
                    <c:v>American Diabetes Association</c:v>
                  </c:pt>
                  <c:pt idx="2">
                    <c:v>Diabetes Forums</c:v>
                  </c:pt>
                  <c:pt idx="4">
                    <c:v>Diabetes Forum</c:v>
                  </c:pt>
                </c:lvl>
              </c:multiLvlStrCache>
            </c:multiLvlStrRef>
          </c:cat>
          <c:val>
            <c:numRef>
              <c:f>Sheet1!$C$2:$C$7</c:f>
              <c:numCache>
                <c:formatCode>0.0%</c:formatCode>
                <c:ptCount val="6"/>
                <c:pt idx="0">
                  <c:v>0.93900000000000095</c:v>
                </c:pt>
                <c:pt idx="1">
                  <c:v>0.873000000000001</c:v>
                </c:pt>
                <c:pt idx="2">
                  <c:v>0.92500000000000004</c:v>
                </c:pt>
                <c:pt idx="3">
                  <c:v>0.86500000000000099</c:v>
                </c:pt>
                <c:pt idx="4">
                  <c:v>0.91400000000000003</c:v>
                </c:pt>
                <c:pt idx="5">
                  <c:v>0.85400000000000098</c:v>
                </c:pt>
              </c:numCache>
            </c:numRef>
          </c:val>
        </c:ser>
        <c:ser>
          <c:idx val="1"/>
          <c:order val="1"/>
          <c:tx>
            <c:strRef>
              <c:f>Sheet1!$D$1</c:f>
              <c:strCache>
                <c:ptCount val="1"/>
                <c:pt idx="0">
                  <c:v>Recall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Sheet1!$A$2:$B$7</c:f>
              <c:multiLvlStrCache>
                <c:ptCount val="6"/>
                <c:lvl>
                  <c:pt idx="0">
                    <c:v>Drug</c:v>
                  </c:pt>
                  <c:pt idx="1">
                    <c:v>Event</c:v>
                  </c:pt>
                  <c:pt idx="2">
                    <c:v>Drug</c:v>
                  </c:pt>
                  <c:pt idx="3">
                    <c:v>Event</c:v>
                  </c:pt>
                  <c:pt idx="4">
                    <c:v>Drug</c:v>
                  </c:pt>
                  <c:pt idx="5">
                    <c:v>Event</c:v>
                  </c:pt>
                </c:lvl>
                <c:lvl>
                  <c:pt idx="0">
                    <c:v>American Diabetes Association</c:v>
                  </c:pt>
                  <c:pt idx="2">
                    <c:v>Diabetes Forums</c:v>
                  </c:pt>
                  <c:pt idx="4">
                    <c:v>Diabetes Forum</c:v>
                  </c:pt>
                </c:lvl>
              </c:multiLvlStrCache>
            </c:multiLvlStrRef>
          </c:cat>
          <c:val>
            <c:numRef>
              <c:f>Sheet1!$D$2:$D$7</c:f>
              <c:numCache>
                <c:formatCode>0.0%</c:formatCode>
                <c:ptCount val="6"/>
                <c:pt idx="0">
                  <c:v>0.91700000000000004</c:v>
                </c:pt>
                <c:pt idx="1">
                  <c:v>0.80300000000000005</c:v>
                </c:pt>
                <c:pt idx="2">
                  <c:v>0.90800000000000003</c:v>
                </c:pt>
                <c:pt idx="3">
                  <c:v>0.80700000000000005</c:v>
                </c:pt>
                <c:pt idx="4">
                  <c:v>0.90500000000000003</c:v>
                </c:pt>
                <c:pt idx="5">
                  <c:v>0.79500000000000004</c:v>
                </c:pt>
              </c:numCache>
            </c:numRef>
          </c:val>
        </c:ser>
        <c:ser>
          <c:idx val="2"/>
          <c:order val="2"/>
          <c:tx>
            <c:strRef>
              <c:f>Sheet1!$E$1</c:f>
              <c:strCache>
                <c:ptCount val="1"/>
                <c:pt idx="0">
                  <c:v>f-measure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Sheet1!$A$2:$B$7</c:f>
              <c:multiLvlStrCache>
                <c:ptCount val="6"/>
                <c:lvl>
                  <c:pt idx="0">
                    <c:v>Drug</c:v>
                  </c:pt>
                  <c:pt idx="1">
                    <c:v>Event</c:v>
                  </c:pt>
                  <c:pt idx="2">
                    <c:v>Drug</c:v>
                  </c:pt>
                  <c:pt idx="3">
                    <c:v>Event</c:v>
                  </c:pt>
                  <c:pt idx="4">
                    <c:v>Drug</c:v>
                  </c:pt>
                  <c:pt idx="5">
                    <c:v>Event</c:v>
                  </c:pt>
                </c:lvl>
                <c:lvl>
                  <c:pt idx="0">
                    <c:v>American Diabetes Association</c:v>
                  </c:pt>
                  <c:pt idx="2">
                    <c:v>Diabetes Forums</c:v>
                  </c:pt>
                  <c:pt idx="4">
                    <c:v>Diabetes Forum</c:v>
                  </c:pt>
                </c:lvl>
              </c:multiLvlStrCache>
            </c:multiLvlStrRef>
          </c:cat>
          <c:val>
            <c:numRef>
              <c:f>Sheet1!$E$2:$E$7</c:f>
              <c:numCache>
                <c:formatCode>0.0%</c:formatCode>
                <c:ptCount val="6"/>
                <c:pt idx="0">
                  <c:v>0.92500000000000004</c:v>
                </c:pt>
                <c:pt idx="1">
                  <c:v>0.83500000000000096</c:v>
                </c:pt>
                <c:pt idx="2">
                  <c:v>0.91600000000000004</c:v>
                </c:pt>
                <c:pt idx="3">
                  <c:v>0.83500000000000096</c:v>
                </c:pt>
                <c:pt idx="4">
                  <c:v>0.90900000000000003</c:v>
                </c:pt>
                <c:pt idx="5">
                  <c:v>0.82300000000000095</c:v>
                </c:pt>
              </c:numCache>
            </c:numRef>
          </c:val>
        </c:ser>
        <c:dLbls>
          <c:showLegendKey val="0"/>
          <c:showVal val="1"/>
          <c:showCatName val="0"/>
          <c:showSerName val="0"/>
          <c:showPercent val="0"/>
          <c:showBubbleSize val="0"/>
        </c:dLbls>
        <c:gapWidth val="150"/>
        <c:overlap val="-25"/>
        <c:axId val="108804640"/>
        <c:axId val="108805200"/>
      </c:barChart>
      <c:catAx>
        <c:axId val="108804640"/>
        <c:scaling>
          <c:orientation val="minMax"/>
        </c:scaling>
        <c:delete val="0"/>
        <c:axPos val="b"/>
        <c:numFmt formatCode="General" sourceLinked="0"/>
        <c:majorTickMark val="none"/>
        <c:minorTickMark val="none"/>
        <c:tickLblPos val="nextTo"/>
        <c:txPr>
          <a:bodyPr/>
          <a:lstStyle/>
          <a:p>
            <a:pPr>
              <a:defRPr sz="1100"/>
            </a:pPr>
            <a:endParaRPr lang="en-US"/>
          </a:p>
        </c:txPr>
        <c:crossAx val="108805200"/>
        <c:crosses val="autoZero"/>
        <c:auto val="1"/>
        <c:lblAlgn val="ctr"/>
        <c:lblOffset val="100"/>
        <c:noMultiLvlLbl val="0"/>
      </c:catAx>
      <c:valAx>
        <c:axId val="108805200"/>
        <c:scaling>
          <c:orientation val="minMax"/>
        </c:scaling>
        <c:delete val="1"/>
        <c:axPos val="l"/>
        <c:numFmt formatCode="0.0%" sourceLinked="1"/>
        <c:majorTickMark val="none"/>
        <c:minorTickMark val="none"/>
        <c:tickLblPos val="none"/>
        <c:crossAx val="108804640"/>
        <c:crosses val="autoZero"/>
        <c:crossBetween val="between"/>
      </c:valAx>
    </c:plotArea>
    <c:legend>
      <c:legendPos val="t"/>
      <c:overlay val="0"/>
      <c:txPr>
        <a:bodyPr/>
        <a:lstStyle/>
        <a:p>
          <a:pPr>
            <a:defRPr sz="1100"/>
          </a:pPr>
          <a:endParaRPr lang="en-US"/>
        </a:p>
      </c:txPr>
    </c:legend>
    <c:plotVisOnly val="1"/>
    <c:dispBlanksAs val="gap"/>
    <c:showDLblsOverMax val="0"/>
  </c:chart>
  <c:spPr>
    <a:ln>
      <a:solidFill>
        <a:srgbClr val="4F81BD"/>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Results of Report Source Classification</a:t>
            </a:r>
          </a:p>
        </c:rich>
      </c:tx>
      <c:overlay val="0"/>
    </c:title>
    <c:autoTitleDeleted val="0"/>
    <c:plotArea>
      <c:layout/>
      <c:barChart>
        <c:barDir val="col"/>
        <c:grouping val="clustered"/>
        <c:varyColors val="0"/>
        <c:ser>
          <c:idx val="0"/>
          <c:order val="0"/>
          <c:tx>
            <c:strRef>
              <c:f>Sheet1!$C$22</c:f>
              <c:strCache>
                <c:ptCount val="1"/>
                <c:pt idx="0">
                  <c:v>Precision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Sheet1!$A$23:$B$28</c:f>
              <c:multiLvlStrCache>
                <c:ptCount val="6"/>
                <c:lvl>
                  <c:pt idx="0">
                    <c:v>Without RSC</c:v>
                  </c:pt>
                  <c:pt idx="1">
                    <c:v>RSC</c:v>
                  </c:pt>
                  <c:pt idx="2">
                    <c:v>Without RSC</c:v>
                  </c:pt>
                  <c:pt idx="3">
                    <c:v>RSC</c:v>
                  </c:pt>
                  <c:pt idx="4">
                    <c:v>Without RSC</c:v>
                  </c:pt>
                  <c:pt idx="5">
                    <c:v>RSC</c:v>
                  </c:pt>
                </c:lvl>
                <c:lvl>
                  <c:pt idx="0">
                    <c:v>American Diabetes Association</c:v>
                  </c:pt>
                  <c:pt idx="2">
                    <c:v>Diabetes Forums</c:v>
                  </c:pt>
                  <c:pt idx="4">
                    <c:v>Diabetes Forum</c:v>
                  </c:pt>
                </c:lvl>
              </c:multiLvlStrCache>
            </c:multiLvlStrRef>
          </c:cat>
          <c:val>
            <c:numRef>
              <c:f>Sheet1!$C$23:$C$28</c:f>
              <c:numCache>
                <c:formatCode>0.0%</c:formatCode>
                <c:ptCount val="6"/>
                <c:pt idx="0">
                  <c:v>0.61500000000000099</c:v>
                </c:pt>
                <c:pt idx="1">
                  <c:v>0.83900000000000097</c:v>
                </c:pt>
                <c:pt idx="2">
                  <c:v>0.52700000000000002</c:v>
                </c:pt>
                <c:pt idx="3">
                  <c:v>0.81200000000000105</c:v>
                </c:pt>
                <c:pt idx="4">
                  <c:v>0.51400000000000001</c:v>
                </c:pt>
                <c:pt idx="5">
                  <c:v>0.80200000000000005</c:v>
                </c:pt>
              </c:numCache>
            </c:numRef>
          </c:val>
        </c:ser>
        <c:ser>
          <c:idx val="1"/>
          <c:order val="1"/>
          <c:tx>
            <c:strRef>
              <c:f>Sheet1!$D$22</c:f>
              <c:strCache>
                <c:ptCount val="1"/>
                <c:pt idx="0">
                  <c:v>Recall</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Sheet1!$A$23:$B$28</c:f>
              <c:multiLvlStrCache>
                <c:ptCount val="6"/>
                <c:lvl>
                  <c:pt idx="0">
                    <c:v>Without RSC</c:v>
                  </c:pt>
                  <c:pt idx="1">
                    <c:v>RSC</c:v>
                  </c:pt>
                  <c:pt idx="2">
                    <c:v>Without RSC</c:v>
                  </c:pt>
                  <c:pt idx="3">
                    <c:v>RSC</c:v>
                  </c:pt>
                  <c:pt idx="4">
                    <c:v>Without RSC</c:v>
                  </c:pt>
                  <c:pt idx="5">
                    <c:v>RSC</c:v>
                  </c:pt>
                </c:lvl>
                <c:lvl>
                  <c:pt idx="0">
                    <c:v>American Diabetes Association</c:v>
                  </c:pt>
                  <c:pt idx="2">
                    <c:v>Diabetes Forums</c:v>
                  </c:pt>
                  <c:pt idx="4">
                    <c:v>Diabetes Forum</c:v>
                  </c:pt>
                </c:lvl>
              </c:multiLvlStrCache>
            </c:multiLvlStrRef>
          </c:cat>
          <c:val>
            <c:numRef>
              <c:f>Sheet1!$D$23:$D$28</c:f>
              <c:numCache>
                <c:formatCode>0.0%</c:formatCode>
                <c:ptCount val="6"/>
                <c:pt idx="0">
                  <c:v>1</c:v>
                </c:pt>
                <c:pt idx="1">
                  <c:v>0.84300000000000097</c:v>
                </c:pt>
                <c:pt idx="2">
                  <c:v>1</c:v>
                </c:pt>
                <c:pt idx="3">
                  <c:v>0.83100000000000096</c:v>
                </c:pt>
                <c:pt idx="4">
                  <c:v>1</c:v>
                </c:pt>
                <c:pt idx="5">
                  <c:v>0.82400000000000095</c:v>
                </c:pt>
              </c:numCache>
            </c:numRef>
          </c:val>
        </c:ser>
        <c:ser>
          <c:idx val="2"/>
          <c:order val="2"/>
          <c:tx>
            <c:strRef>
              <c:f>Sheet1!$E$22</c:f>
              <c:strCache>
                <c:ptCount val="1"/>
                <c:pt idx="0">
                  <c:v>F-measure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Sheet1!$A$23:$B$28</c:f>
              <c:multiLvlStrCache>
                <c:ptCount val="6"/>
                <c:lvl>
                  <c:pt idx="0">
                    <c:v>Without RSC</c:v>
                  </c:pt>
                  <c:pt idx="1">
                    <c:v>RSC</c:v>
                  </c:pt>
                  <c:pt idx="2">
                    <c:v>Without RSC</c:v>
                  </c:pt>
                  <c:pt idx="3">
                    <c:v>RSC</c:v>
                  </c:pt>
                  <c:pt idx="4">
                    <c:v>Without RSC</c:v>
                  </c:pt>
                  <c:pt idx="5">
                    <c:v>RSC</c:v>
                  </c:pt>
                </c:lvl>
                <c:lvl>
                  <c:pt idx="0">
                    <c:v>American Diabetes Association</c:v>
                  </c:pt>
                  <c:pt idx="2">
                    <c:v>Diabetes Forums</c:v>
                  </c:pt>
                  <c:pt idx="4">
                    <c:v>Diabetes Forum</c:v>
                  </c:pt>
                </c:lvl>
              </c:multiLvlStrCache>
            </c:multiLvlStrRef>
          </c:cat>
          <c:val>
            <c:numRef>
              <c:f>Sheet1!$E$23:$E$28</c:f>
              <c:numCache>
                <c:formatCode>0.0%</c:formatCode>
                <c:ptCount val="6"/>
                <c:pt idx="0">
                  <c:v>0.76200000000000101</c:v>
                </c:pt>
                <c:pt idx="1">
                  <c:v>0.84100000000000097</c:v>
                </c:pt>
                <c:pt idx="2">
                  <c:v>0.69000000000000095</c:v>
                </c:pt>
                <c:pt idx="3">
                  <c:v>0.82100000000000095</c:v>
                </c:pt>
                <c:pt idx="4">
                  <c:v>0.67900000000000105</c:v>
                </c:pt>
                <c:pt idx="5">
                  <c:v>0.81300000000000106</c:v>
                </c:pt>
              </c:numCache>
            </c:numRef>
          </c:val>
        </c:ser>
        <c:dLbls>
          <c:showLegendKey val="0"/>
          <c:showVal val="1"/>
          <c:showCatName val="0"/>
          <c:showSerName val="0"/>
          <c:showPercent val="0"/>
          <c:showBubbleSize val="0"/>
        </c:dLbls>
        <c:gapWidth val="150"/>
        <c:overlap val="-25"/>
        <c:axId val="108808560"/>
        <c:axId val="108809120"/>
      </c:barChart>
      <c:catAx>
        <c:axId val="108808560"/>
        <c:scaling>
          <c:orientation val="minMax"/>
        </c:scaling>
        <c:delete val="0"/>
        <c:axPos val="b"/>
        <c:numFmt formatCode="General" sourceLinked="0"/>
        <c:majorTickMark val="none"/>
        <c:minorTickMark val="none"/>
        <c:tickLblPos val="nextTo"/>
        <c:crossAx val="108809120"/>
        <c:crosses val="autoZero"/>
        <c:auto val="1"/>
        <c:lblAlgn val="ctr"/>
        <c:lblOffset val="100"/>
        <c:noMultiLvlLbl val="0"/>
      </c:catAx>
      <c:valAx>
        <c:axId val="108809120"/>
        <c:scaling>
          <c:orientation val="minMax"/>
        </c:scaling>
        <c:delete val="1"/>
        <c:axPos val="l"/>
        <c:numFmt formatCode="0.0%" sourceLinked="1"/>
        <c:majorTickMark val="none"/>
        <c:minorTickMark val="none"/>
        <c:tickLblPos val="none"/>
        <c:crossAx val="108808560"/>
        <c:crosses val="autoZero"/>
        <c:crossBetween val="between"/>
      </c:valAx>
    </c:plotArea>
    <c:legend>
      <c:legendPos val="t"/>
      <c:overlay val="0"/>
    </c:legend>
    <c:plotVisOnly val="1"/>
    <c:dispBlanksAs val="gap"/>
    <c:showDLblsOverMax val="0"/>
  </c:chart>
  <c:spPr>
    <a:ln>
      <a:solidFill>
        <a:srgbClr val="4F81BD"/>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sz="1800" b="1" i="0" u="none" strike="noStrike" baseline="0"/>
              <a:t>Contrast of Our Proposed Framework to Prior Co-occurrence based approach</a:t>
            </a:r>
            <a:endParaRPr lang="en-US"/>
          </a:p>
        </c:rich>
      </c:tx>
      <c:overlay val="0"/>
    </c:title>
    <c:autoTitleDeleted val="0"/>
    <c:plotArea>
      <c:layout/>
      <c:barChart>
        <c:barDir val="col"/>
        <c:grouping val="clustered"/>
        <c:varyColors val="0"/>
        <c:ser>
          <c:idx val="0"/>
          <c:order val="0"/>
          <c:tx>
            <c:strRef>
              <c:f>Sheet4!$H$2</c:f>
              <c:strCache>
                <c:ptCount val="1"/>
                <c:pt idx="0">
                  <c:v>Total Relation Instances</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Sheet4!$G$3:$G$5</c:f>
              <c:strCache>
                <c:ptCount val="3"/>
                <c:pt idx="0">
                  <c:v>American Diabetes Association</c:v>
                </c:pt>
                <c:pt idx="1">
                  <c:v>Diabetes Forums</c:v>
                </c:pt>
                <c:pt idx="2">
                  <c:v>Diabetes Forum</c:v>
                </c:pt>
              </c:strCache>
            </c:strRef>
          </c:cat>
          <c:val>
            <c:numRef>
              <c:f>Sheet4!$H$3:$H$5</c:f>
              <c:numCache>
                <c:formatCode>0%</c:formatCode>
                <c:ptCount val="3"/>
                <c:pt idx="0">
                  <c:v>1</c:v>
                </c:pt>
                <c:pt idx="1">
                  <c:v>1</c:v>
                </c:pt>
                <c:pt idx="2">
                  <c:v>1</c:v>
                </c:pt>
              </c:numCache>
            </c:numRef>
          </c:val>
        </c:ser>
        <c:ser>
          <c:idx val="1"/>
          <c:order val="1"/>
          <c:tx>
            <c:strRef>
              <c:f>Sheet4!$I$2</c:f>
              <c:strCache>
                <c:ptCount val="1"/>
                <c:pt idx="0">
                  <c:v>Adverse Drug Events</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Sheet4!$G$3:$G$5</c:f>
              <c:strCache>
                <c:ptCount val="3"/>
                <c:pt idx="0">
                  <c:v>American Diabetes Association</c:v>
                </c:pt>
                <c:pt idx="1">
                  <c:v>Diabetes Forums</c:v>
                </c:pt>
                <c:pt idx="2">
                  <c:v>Diabetes Forum</c:v>
                </c:pt>
              </c:strCache>
            </c:strRef>
          </c:cat>
          <c:val>
            <c:numRef>
              <c:f>Sheet4!$I$3:$I$5</c:f>
              <c:numCache>
                <c:formatCode>0.00%</c:formatCode>
                <c:ptCount val="3"/>
                <c:pt idx="0">
                  <c:v>0.359690444145357</c:v>
                </c:pt>
                <c:pt idx="1">
                  <c:v>0.37979189485213599</c:v>
                </c:pt>
                <c:pt idx="2">
                  <c:v>0.39272388059701502</c:v>
                </c:pt>
              </c:numCache>
            </c:numRef>
          </c:val>
        </c:ser>
        <c:ser>
          <c:idx val="2"/>
          <c:order val="2"/>
          <c:tx>
            <c:strRef>
              <c:f>Sheet4!$J$2</c:f>
              <c:strCache>
                <c:ptCount val="1"/>
                <c:pt idx="0">
                  <c:v>Patient Reported ADEs</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Sheet4!$G$3:$G$5</c:f>
              <c:strCache>
                <c:ptCount val="3"/>
                <c:pt idx="0">
                  <c:v>American Diabetes Association</c:v>
                </c:pt>
                <c:pt idx="1">
                  <c:v>Diabetes Forums</c:v>
                </c:pt>
                <c:pt idx="2">
                  <c:v>Diabetes Forum</c:v>
                </c:pt>
              </c:strCache>
            </c:strRef>
          </c:cat>
          <c:val>
            <c:numRef>
              <c:f>Sheet4!$J$3:$J$5</c:f>
              <c:numCache>
                <c:formatCode>0.00%</c:formatCode>
                <c:ptCount val="3"/>
                <c:pt idx="0">
                  <c:v>0.21938088829071301</c:v>
                </c:pt>
                <c:pt idx="1">
                  <c:v>0.19742606790799599</c:v>
                </c:pt>
                <c:pt idx="2">
                  <c:v>0.18097014925373101</c:v>
                </c:pt>
              </c:numCache>
            </c:numRef>
          </c:val>
        </c:ser>
        <c:dLbls>
          <c:showLegendKey val="0"/>
          <c:showVal val="1"/>
          <c:showCatName val="0"/>
          <c:showSerName val="0"/>
          <c:showPercent val="0"/>
          <c:showBubbleSize val="0"/>
        </c:dLbls>
        <c:gapWidth val="150"/>
        <c:overlap val="-25"/>
        <c:axId val="184483856"/>
        <c:axId val="184484416"/>
      </c:barChart>
      <c:catAx>
        <c:axId val="184483856"/>
        <c:scaling>
          <c:orientation val="minMax"/>
        </c:scaling>
        <c:delete val="0"/>
        <c:axPos val="b"/>
        <c:numFmt formatCode="General" sourceLinked="0"/>
        <c:majorTickMark val="none"/>
        <c:minorTickMark val="none"/>
        <c:tickLblPos val="nextTo"/>
        <c:crossAx val="184484416"/>
        <c:crosses val="autoZero"/>
        <c:auto val="1"/>
        <c:lblAlgn val="ctr"/>
        <c:lblOffset val="100"/>
        <c:noMultiLvlLbl val="0"/>
      </c:catAx>
      <c:valAx>
        <c:axId val="184484416"/>
        <c:scaling>
          <c:orientation val="minMax"/>
        </c:scaling>
        <c:delete val="1"/>
        <c:axPos val="l"/>
        <c:numFmt formatCode="0%" sourceLinked="1"/>
        <c:majorTickMark val="none"/>
        <c:minorTickMark val="none"/>
        <c:tickLblPos val="none"/>
        <c:crossAx val="184483856"/>
        <c:crosses val="autoZero"/>
        <c:crossBetween val="between"/>
      </c:valAx>
    </c:plotArea>
    <c:legend>
      <c:legendPos val="t"/>
      <c:overlay val="0"/>
    </c:legend>
    <c:plotVisOnly val="1"/>
    <c:dispBlanksAs val="gap"/>
    <c:showDLblsOverMax val="0"/>
  </c:chart>
  <c:spPr>
    <a:ln>
      <a:solidFill>
        <a:schemeClr val="accent1"/>
      </a:solid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264" cy="465774"/>
          </a:xfrm>
          <a:prstGeom prst="rect">
            <a:avLst/>
          </a:prstGeom>
        </p:spPr>
        <p:txBody>
          <a:bodyPr vert="horz" lIns="91522" tIns="45761" rIns="91522" bIns="45761" rtlCol="0"/>
          <a:lstStyle>
            <a:lvl1pPr algn="l">
              <a:defRPr sz="1200"/>
            </a:lvl1pPr>
          </a:lstStyle>
          <a:p>
            <a:endParaRPr lang="en-US"/>
          </a:p>
        </p:txBody>
      </p:sp>
      <p:sp>
        <p:nvSpPr>
          <p:cNvPr id="3" name="Date Placeholder 2"/>
          <p:cNvSpPr>
            <a:spLocks noGrp="1"/>
          </p:cNvSpPr>
          <p:nvPr>
            <p:ph type="dt" sz="quarter" idx="1"/>
          </p:nvPr>
        </p:nvSpPr>
        <p:spPr>
          <a:xfrm>
            <a:off x="3970548" y="0"/>
            <a:ext cx="3038264" cy="465774"/>
          </a:xfrm>
          <a:prstGeom prst="rect">
            <a:avLst/>
          </a:prstGeom>
        </p:spPr>
        <p:txBody>
          <a:bodyPr vert="horz" lIns="91522" tIns="45761" rIns="91522" bIns="45761" rtlCol="0"/>
          <a:lstStyle>
            <a:lvl1pPr algn="r">
              <a:defRPr sz="1200"/>
            </a:lvl1pPr>
          </a:lstStyle>
          <a:p>
            <a:fld id="{D236919B-89B5-4FC8-86F8-7B87E921EFCF}" type="datetimeFigureOut">
              <a:rPr lang="en-US" smtClean="0"/>
              <a:t>1/14/2014</a:t>
            </a:fld>
            <a:endParaRPr lang="en-US"/>
          </a:p>
        </p:txBody>
      </p:sp>
      <p:sp>
        <p:nvSpPr>
          <p:cNvPr id="4" name="Footer Placeholder 3"/>
          <p:cNvSpPr>
            <a:spLocks noGrp="1"/>
          </p:cNvSpPr>
          <p:nvPr>
            <p:ph type="ftr" sz="quarter" idx="2"/>
          </p:nvPr>
        </p:nvSpPr>
        <p:spPr>
          <a:xfrm>
            <a:off x="0" y="8830627"/>
            <a:ext cx="3038264" cy="465773"/>
          </a:xfrm>
          <a:prstGeom prst="rect">
            <a:avLst/>
          </a:prstGeom>
        </p:spPr>
        <p:txBody>
          <a:bodyPr vert="horz" lIns="91522" tIns="45761" rIns="91522" bIns="45761" rtlCol="0" anchor="b"/>
          <a:lstStyle>
            <a:lvl1pPr algn="l">
              <a:defRPr sz="1200"/>
            </a:lvl1pPr>
          </a:lstStyle>
          <a:p>
            <a:endParaRPr lang="en-US"/>
          </a:p>
        </p:txBody>
      </p:sp>
      <p:sp>
        <p:nvSpPr>
          <p:cNvPr id="5" name="Slide Number Placeholder 4"/>
          <p:cNvSpPr>
            <a:spLocks noGrp="1"/>
          </p:cNvSpPr>
          <p:nvPr>
            <p:ph type="sldNum" sz="quarter" idx="3"/>
          </p:nvPr>
        </p:nvSpPr>
        <p:spPr>
          <a:xfrm>
            <a:off x="3970548" y="8830627"/>
            <a:ext cx="3038264" cy="465773"/>
          </a:xfrm>
          <a:prstGeom prst="rect">
            <a:avLst/>
          </a:prstGeom>
        </p:spPr>
        <p:txBody>
          <a:bodyPr vert="horz" lIns="91522" tIns="45761" rIns="91522" bIns="45761" rtlCol="0" anchor="b"/>
          <a:lstStyle>
            <a:lvl1pPr algn="r">
              <a:defRPr sz="1200"/>
            </a:lvl1pPr>
          </a:lstStyle>
          <a:p>
            <a:fld id="{18C0A10A-40DE-4E8E-AADD-98DA1AA4B2FA}" type="slidenum">
              <a:rPr lang="en-US" smtClean="0"/>
              <a:t>‹#›</a:t>
            </a:fld>
            <a:endParaRPr lang="en-US"/>
          </a:p>
        </p:txBody>
      </p:sp>
    </p:spTree>
    <p:extLst>
      <p:ext uri="{BB962C8B-B14F-4D97-AF65-F5344CB8AC3E}">
        <p14:creationId xmlns:p14="http://schemas.microsoft.com/office/powerpoint/2010/main" val="1154585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0" tIns="46585" rIns="93170" bIns="46585" rtlCol="0"/>
          <a:lstStyle>
            <a:lvl1pPr algn="l">
              <a:defRPr sz="1200"/>
            </a:lvl1pPr>
          </a:lstStyle>
          <a:p>
            <a:endParaRPr lang="en-US"/>
          </a:p>
        </p:txBody>
      </p:sp>
      <p:sp>
        <p:nvSpPr>
          <p:cNvPr id="3" name="Date Placeholder 2"/>
          <p:cNvSpPr>
            <a:spLocks noGrp="1"/>
          </p:cNvSpPr>
          <p:nvPr>
            <p:ph type="dt" idx="1"/>
          </p:nvPr>
        </p:nvSpPr>
        <p:spPr>
          <a:xfrm>
            <a:off x="3970937" y="1"/>
            <a:ext cx="3037840" cy="464820"/>
          </a:xfrm>
          <a:prstGeom prst="rect">
            <a:avLst/>
          </a:prstGeom>
        </p:spPr>
        <p:txBody>
          <a:bodyPr vert="horz" lIns="93170" tIns="46585" rIns="93170" bIns="46585" rtlCol="0"/>
          <a:lstStyle>
            <a:lvl1pPr algn="r">
              <a:defRPr sz="1200"/>
            </a:lvl1pPr>
          </a:lstStyle>
          <a:p>
            <a:fld id="{8CF5C412-C1AC-494B-8153-30C0D19E3362}" type="datetimeFigureOut">
              <a:rPr lang="en-US" smtClean="0"/>
              <a:pPr/>
              <a:t>1/14/2014</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0" tIns="46585" rIns="93170" bIns="46585" rtlCol="0" anchor="ctr"/>
          <a:lstStyle/>
          <a:p>
            <a:endParaRPr lang="en-US"/>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3170" tIns="46585" rIns="93170" bIns="465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0" tIns="46585" rIns="93170" bIns="46585"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0" tIns="46585" rIns="93170" bIns="46585" rtlCol="0" anchor="b"/>
          <a:lstStyle>
            <a:lvl1pPr algn="r">
              <a:defRPr sz="1200"/>
            </a:lvl1pPr>
          </a:lstStyle>
          <a:p>
            <a:fld id="{82157714-8D7C-48CA-B2FF-8860F94ED0D7}" type="slidenum">
              <a:rPr lang="en-US" smtClean="0"/>
              <a:pPr/>
              <a:t>‹#›</a:t>
            </a:fld>
            <a:endParaRPr lang="en-US"/>
          </a:p>
        </p:txBody>
      </p:sp>
    </p:spTree>
    <p:extLst>
      <p:ext uri="{BB962C8B-B14F-4D97-AF65-F5344CB8AC3E}">
        <p14:creationId xmlns:p14="http://schemas.microsoft.com/office/powerpoint/2010/main" val="72597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lance.com/q/blog/market_your_social_networking_site.ht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75812-F5A3-4E45-80F5-322E26FDA9C5}" type="slidenum">
              <a:rPr lang="en-US" smtClean="0"/>
              <a:pPr/>
              <a:t>1</a:t>
            </a:fld>
            <a:endParaRPr lang="en-US"/>
          </a:p>
        </p:txBody>
      </p:sp>
    </p:spTree>
    <p:extLst>
      <p:ext uri="{BB962C8B-B14F-4D97-AF65-F5344CB8AC3E}">
        <p14:creationId xmlns:p14="http://schemas.microsoft.com/office/powerpoint/2010/main" val="344599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D06FEF-5104-43F9-98A9-36AB7B47C9CC}" type="slidenum">
              <a:rPr lang="en-US" smtClean="0"/>
              <a:pPr/>
              <a:t>7</a:t>
            </a:fld>
            <a:endParaRPr lang="en-US"/>
          </a:p>
        </p:txBody>
      </p:sp>
    </p:spTree>
    <p:extLst>
      <p:ext uri="{BB962C8B-B14F-4D97-AF65-F5344CB8AC3E}">
        <p14:creationId xmlns:p14="http://schemas.microsoft.com/office/powerpoint/2010/main" val="356548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157714-8D7C-48CA-B2FF-8860F94ED0D7}" type="slidenum">
              <a:rPr lang="en-US" smtClean="0"/>
              <a:pPr/>
              <a:t>14</a:t>
            </a:fld>
            <a:endParaRPr lang="en-US"/>
          </a:p>
        </p:txBody>
      </p:sp>
    </p:spTree>
    <p:extLst>
      <p:ext uri="{BB962C8B-B14F-4D97-AF65-F5344CB8AC3E}">
        <p14:creationId xmlns:p14="http://schemas.microsoft.com/office/powerpoint/2010/main" val="3847527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57714-8D7C-48CA-B2FF-8860F94ED0D7}" type="slidenum">
              <a:rPr lang="en-US" smtClean="0"/>
              <a:pPr/>
              <a:t>26</a:t>
            </a:fld>
            <a:endParaRPr lang="en-US"/>
          </a:p>
        </p:txBody>
      </p:sp>
    </p:spTree>
    <p:extLst>
      <p:ext uri="{BB962C8B-B14F-4D97-AF65-F5344CB8AC3E}">
        <p14:creationId xmlns:p14="http://schemas.microsoft.com/office/powerpoint/2010/main" val="3132145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2"/>
                </a:solidFill>
                <a:latin typeface="Helvetica" pitchFamily="34" charset="0"/>
                <a:cs typeface="Arial" charset="0"/>
              </a:defRPr>
            </a:lvl1pPr>
            <a:lvl2pPr marL="758329" indent="-291665">
              <a:defRPr sz="2400">
                <a:solidFill>
                  <a:schemeClr val="tx2"/>
                </a:solidFill>
                <a:latin typeface="Helvetica" pitchFamily="34" charset="0"/>
                <a:cs typeface="Arial" charset="0"/>
              </a:defRPr>
            </a:lvl2pPr>
            <a:lvl3pPr marL="1166660" indent="-233332">
              <a:defRPr sz="2400">
                <a:solidFill>
                  <a:schemeClr val="tx2"/>
                </a:solidFill>
                <a:latin typeface="Helvetica" pitchFamily="34" charset="0"/>
                <a:cs typeface="Arial" charset="0"/>
              </a:defRPr>
            </a:lvl3pPr>
            <a:lvl4pPr marL="1633324" indent="-233332">
              <a:defRPr sz="2400">
                <a:solidFill>
                  <a:schemeClr val="tx2"/>
                </a:solidFill>
                <a:latin typeface="Helvetica" pitchFamily="34" charset="0"/>
                <a:cs typeface="Arial" charset="0"/>
              </a:defRPr>
            </a:lvl4pPr>
            <a:lvl5pPr marL="2099988" indent="-233332">
              <a:defRPr sz="2400">
                <a:solidFill>
                  <a:schemeClr val="tx2"/>
                </a:solidFill>
                <a:latin typeface="Helvetica" pitchFamily="34" charset="0"/>
                <a:cs typeface="Arial" charset="0"/>
              </a:defRPr>
            </a:lvl5pPr>
            <a:lvl6pPr marL="2566652" indent="-233332" algn="ctr" eaLnBrk="0" fontAlgn="base" hangingPunct="0">
              <a:spcBef>
                <a:spcPct val="0"/>
              </a:spcBef>
              <a:spcAft>
                <a:spcPct val="0"/>
              </a:spcAft>
              <a:defRPr sz="2400">
                <a:solidFill>
                  <a:schemeClr val="tx2"/>
                </a:solidFill>
                <a:latin typeface="Helvetica" pitchFamily="34" charset="0"/>
                <a:cs typeface="Arial" charset="0"/>
              </a:defRPr>
            </a:lvl6pPr>
            <a:lvl7pPr marL="3033316" indent="-233332" algn="ctr" eaLnBrk="0" fontAlgn="base" hangingPunct="0">
              <a:spcBef>
                <a:spcPct val="0"/>
              </a:spcBef>
              <a:spcAft>
                <a:spcPct val="0"/>
              </a:spcAft>
              <a:defRPr sz="2400">
                <a:solidFill>
                  <a:schemeClr val="tx2"/>
                </a:solidFill>
                <a:latin typeface="Helvetica" pitchFamily="34" charset="0"/>
                <a:cs typeface="Arial" charset="0"/>
              </a:defRPr>
            </a:lvl7pPr>
            <a:lvl8pPr marL="3499980" indent="-233332" algn="ctr" eaLnBrk="0" fontAlgn="base" hangingPunct="0">
              <a:spcBef>
                <a:spcPct val="0"/>
              </a:spcBef>
              <a:spcAft>
                <a:spcPct val="0"/>
              </a:spcAft>
              <a:defRPr sz="2400">
                <a:solidFill>
                  <a:schemeClr val="tx2"/>
                </a:solidFill>
                <a:latin typeface="Helvetica" pitchFamily="34" charset="0"/>
                <a:cs typeface="Arial" charset="0"/>
              </a:defRPr>
            </a:lvl8pPr>
            <a:lvl9pPr marL="3966644" indent="-233332" algn="ctr" eaLnBrk="0" fontAlgn="base" hangingPunct="0">
              <a:spcBef>
                <a:spcPct val="0"/>
              </a:spcBef>
              <a:spcAft>
                <a:spcPct val="0"/>
              </a:spcAft>
              <a:defRPr sz="2400">
                <a:solidFill>
                  <a:schemeClr val="tx2"/>
                </a:solidFill>
                <a:latin typeface="Helvetica" pitchFamily="34" charset="0"/>
                <a:cs typeface="Arial" charset="0"/>
              </a:defRPr>
            </a:lvl9pPr>
          </a:lstStyle>
          <a:p>
            <a:fld id="{1A22F871-4ACD-48E6-8143-E82F0B959FB2}" type="slidenum">
              <a:rPr lang="zh-TW" altLang="en-US" sz="1200">
                <a:solidFill>
                  <a:schemeClr val="tx1"/>
                </a:solidFill>
                <a:latin typeface="Arial" charset="0"/>
              </a:rPr>
              <a:pPr/>
              <a:t>28</a:t>
            </a:fld>
            <a:endParaRPr lang="zh-TW" altLang="en-US" sz="1200">
              <a:solidFill>
                <a:schemeClr val="tx1"/>
              </a:solidFill>
              <a:latin typeface="Arial" charset="0"/>
            </a:endParaRPr>
          </a:p>
        </p:txBody>
      </p:sp>
    </p:spTree>
    <p:extLst>
      <p:ext uri="{BB962C8B-B14F-4D97-AF65-F5344CB8AC3E}">
        <p14:creationId xmlns:p14="http://schemas.microsoft.com/office/powerpoint/2010/main" val="165763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48F7E04-0080-4BE0-821D-20E20E9F6ADA}" type="slidenum">
              <a:rPr lang="en-US" smtClean="0"/>
              <a:pPr/>
              <a:t>41</a:t>
            </a:fld>
            <a:endParaRPr lang="en-US"/>
          </a:p>
        </p:txBody>
      </p:sp>
    </p:spTree>
    <p:extLst>
      <p:ext uri="{BB962C8B-B14F-4D97-AF65-F5344CB8AC3E}">
        <p14:creationId xmlns:p14="http://schemas.microsoft.com/office/powerpoint/2010/main" val="393367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dirty="0" smtClean="0"/>
              <a:t>H1a. H1b. H2. </a:t>
            </a:r>
            <a:endParaRPr lang="en-US" dirty="0"/>
          </a:p>
        </p:txBody>
      </p:sp>
      <p:sp>
        <p:nvSpPr>
          <p:cNvPr id="4" name="Slide Number Placeholder 3"/>
          <p:cNvSpPr>
            <a:spLocks noGrp="1"/>
          </p:cNvSpPr>
          <p:nvPr>
            <p:ph type="sldNum" sz="quarter" idx="10"/>
          </p:nvPr>
        </p:nvSpPr>
        <p:spPr/>
        <p:txBody>
          <a:bodyPr/>
          <a:lstStyle/>
          <a:p>
            <a:fld id="{148F7E04-0080-4BE0-821D-20E20E9F6ADA}" type="slidenum">
              <a:rPr lang="en-US" smtClean="0"/>
              <a:pPr/>
              <a:t>52</a:t>
            </a:fld>
            <a:endParaRPr lang="en-US"/>
          </a:p>
        </p:txBody>
      </p:sp>
    </p:spTree>
    <p:extLst>
      <p:ext uri="{BB962C8B-B14F-4D97-AF65-F5344CB8AC3E}">
        <p14:creationId xmlns:p14="http://schemas.microsoft.com/office/powerpoint/2010/main" val="390061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English -speaking ‘One-stop’ sites (</a:t>
            </a:r>
            <a:r>
              <a:rPr lang="en-US" dirty="0" err="1" smtClean="0"/>
              <a:t>vs</a:t>
            </a:r>
            <a:r>
              <a:rPr lang="en-US" dirty="0" smtClean="0"/>
              <a:t> </a:t>
            </a:r>
            <a:r>
              <a:rPr lang="en-US" dirty="0" err="1" smtClean="0"/>
              <a:t>FatSecret</a:t>
            </a:r>
            <a:r>
              <a:rPr lang="en-US" baseline="0" dirty="0" smtClean="0"/>
              <a:t> is only Food and Fitness tracking, db’s, etc.)</a:t>
            </a:r>
          </a:p>
          <a:p>
            <a:endParaRPr lang="en-US" baseline="0" dirty="0" smtClean="0"/>
          </a:p>
          <a:p>
            <a:r>
              <a:rPr lang="en-US" sz="1400" b="1" dirty="0"/>
              <a:t>Other sties with major features:</a:t>
            </a:r>
          </a:p>
          <a:p>
            <a:r>
              <a:rPr lang="en-US" baseline="0" dirty="0" smtClean="0"/>
              <a:t>DiabetesDaily.com – 	Community Forums; Recipes</a:t>
            </a:r>
          </a:p>
          <a:p>
            <a:pPr defTabSz="931585">
              <a:defRPr/>
            </a:pPr>
            <a:r>
              <a:rPr lang="en-US" dirty="0" smtClean="0"/>
              <a:t>DiabeticConnect.com -	</a:t>
            </a:r>
            <a:r>
              <a:rPr lang="en-US" baseline="0" dirty="0" smtClean="0"/>
              <a:t>Community Forums; Expert Q&amp;A; News; Guides; Recipes; Health Resources; Mobile to follow Forums only </a:t>
            </a:r>
          </a:p>
          <a:p>
            <a:pPr defTabSz="931585">
              <a:defRPr/>
            </a:pPr>
            <a:r>
              <a:rPr lang="en-US" baseline="0" dirty="0" smtClean="0"/>
              <a:t>tuDiabetes.org - 	Community Forums; Blogs; Events; (Non-profit)</a:t>
            </a:r>
          </a:p>
          <a:p>
            <a:r>
              <a:rPr lang="en-US" baseline="0" dirty="0" smtClean="0"/>
              <a:t>DiabetesForum.com	Community Forums; News</a:t>
            </a:r>
          </a:p>
          <a:p>
            <a:r>
              <a:rPr lang="en-US" baseline="0" dirty="0" smtClean="0"/>
              <a:t>DiabetesForums.com - 	Community Forums; Blogs; Chat Room</a:t>
            </a:r>
          </a:p>
          <a:p>
            <a:r>
              <a:rPr lang="en-US" baseline="0" dirty="0" smtClean="0"/>
              <a:t>Diabetes-Support.org.uk - 	Community Forums</a:t>
            </a:r>
          </a:p>
          <a:p>
            <a:r>
              <a:rPr lang="en-US" baseline="0" dirty="0" err="1" smtClean="0"/>
              <a:t>DiabeticNetwork</a:t>
            </a:r>
            <a:r>
              <a:rPr lang="en-US" baseline="0" dirty="0" smtClean="0"/>
              <a:t> - 	(very sparse)</a:t>
            </a:r>
          </a:p>
        </p:txBody>
      </p:sp>
      <p:sp>
        <p:nvSpPr>
          <p:cNvPr id="4" name="Slide Number Placeholder 3"/>
          <p:cNvSpPr>
            <a:spLocks noGrp="1"/>
          </p:cNvSpPr>
          <p:nvPr>
            <p:ph type="sldNum" sz="quarter" idx="10"/>
          </p:nvPr>
        </p:nvSpPr>
        <p:spPr/>
        <p:txBody>
          <a:bodyPr/>
          <a:lstStyle/>
          <a:p>
            <a:fld id="{E0E1D96F-A2F6-4279-AEBB-EE3BE2961702}" type="slidenum">
              <a:rPr lang="en-US" smtClean="0"/>
              <a:pPr/>
              <a:t>60</a:t>
            </a:fld>
            <a:endParaRPr lang="en-US"/>
          </a:p>
        </p:txBody>
      </p:sp>
    </p:spTree>
    <p:extLst>
      <p:ext uri="{BB962C8B-B14F-4D97-AF65-F5344CB8AC3E}">
        <p14:creationId xmlns:p14="http://schemas.microsoft.com/office/powerpoint/2010/main" val="180351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https://www.elance.com/q/blog/market_your_social_networking_site.html</a:t>
            </a:r>
            <a:r>
              <a:rPr lang="en-US" dirty="0" smtClean="0"/>
              <a:t>; </a:t>
            </a:r>
          </a:p>
          <a:p>
            <a:r>
              <a:rPr lang="en-US" sz="1100" dirty="0"/>
              <a:t>Use </a:t>
            </a:r>
            <a:r>
              <a:rPr lang="en-US" sz="1100" dirty="0" err="1"/>
              <a:t>Technorati</a:t>
            </a:r>
            <a:r>
              <a:rPr lang="en-US" sz="1100" dirty="0"/>
              <a:t> and Google Blog Search </a:t>
            </a:r>
            <a:r>
              <a:rPr lang="en-US" dirty="0" smtClean="0"/>
              <a:t>to identify the popular blogs that focus on your demographic.</a:t>
            </a:r>
            <a:endParaRPr lang="en-US" dirty="0"/>
          </a:p>
        </p:txBody>
      </p:sp>
      <p:sp>
        <p:nvSpPr>
          <p:cNvPr id="4" name="Slide Number Placeholder 3"/>
          <p:cNvSpPr>
            <a:spLocks noGrp="1"/>
          </p:cNvSpPr>
          <p:nvPr>
            <p:ph type="sldNum" sz="quarter" idx="10"/>
          </p:nvPr>
        </p:nvSpPr>
        <p:spPr/>
        <p:txBody>
          <a:bodyPr/>
          <a:lstStyle/>
          <a:p>
            <a:fld id="{82157714-8D7C-48CA-B2FF-8860F94ED0D7}" type="slidenum">
              <a:rPr lang="en-US" smtClean="0"/>
              <a:pPr/>
              <a:t>82</a:t>
            </a:fld>
            <a:endParaRPr lang="en-US"/>
          </a:p>
        </p:txBody>
      </p:sp>
    </p:spTree>
    <p:extLst>
      <p:ext uri="{BB962C8B-B14F-4D97-AF65-F5344CB8AC3E}">
        <p14:creationId xmlns:p14="http://schemas.microsoft.com/office/powerpoint/2010/main" val="1577104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44F81A-8A1F-4DB9-9287-0F1469CEF274}" type="datetime1">
              <a:rPr lang="en-US" smtClean="0"/>
              <a:pPr/>
              <a:t>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B4F6F-F30C-4C15-A77F-E4EB960DCA07}" type="datetime1">
              <a:rPr lang="en-US" smtClean="0"/>
              <a:pPr/>
              <a:t>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1FA29C-47E2-4336-B0E7-AEB50312DA50}" type="datetime1">
              <a:rPr lang="en-US" smtClean="0"/>
              <a:pPr/>
              <a:t>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B4911A-F51C-4A29-ABD2-9928953D6E34}" type="datetime1">
              <a:rPr lang="en-US" smtClean="0"/>
              <a:pPr/>
              <a:t>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AEA09E-2106-43D3-B54C-C13D199DB4C8}" type="datetime1">
              <a:rPr lang="en-US" smtClean="0"/>
              <a:pPr/>
              <a:t>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79508A-FABD-4F16-8D82-BD9215A62132}" type="datetime1">
              <a:rPr lang="en-US" smtClean="0"/>
              <a:pPr/>
              <a:t>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A86B1A-D604-4547-8CBD-BE1832704FC8}" type="datetime1">
              <a:rPr lang="en-US" smtClean="0"/>
              <a:pPr/>
              <a:t>1/14/2014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8D09E9-C8FE-4716-AE7E-E248B130E4C9}" type="datetime1">
              <a:rPr lang="en-US" smtClean="0"/>
              <a:pPr/>
              <a:t>1/14/2014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E87FA7-C070-4185-96D6-0EDC6EDF1159}" type="datetime1">
              <a:rPr lang="en-US" smtClean="0"/>
              <a:pPr/>
              <a:t>1/14/2014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D4A1C7-2262-4FB0-9F6C-AA3BC4705F25}" type="datetime1">
              <a:rPr lang="en-US" smtClean="0"/>
              <a:pPr/>
              <a:t>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839E4D-DFA4-433A-A56E-CCBDF50697E1}" type="datetime1">
              <a:rPr lang="en-US" smtClean="0"/>
              <a:pPr/>
              <a:t>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E59987-43F9-4DF6-9F0D-D0A42C22B1A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2ABA8-3E09-4C7C-962C-36BF768C376A}" type="datetime1">
              <a:rPr lang="en-US" smtClean="0"/>
              <a:pPr/>
              <a:t>1/14/2014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59987-43F9-4DF6-9F0D-D0A42C22B1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wmf"/><Relationship Id="rId5" Type="http://schemas.openxmlformats.org/officeDocument/2006/relationships/oleObject" Target="../embeddings/oleObject3.bin"/><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repository.upenn.edu/cgi/viewcontent.cgi?article=1603&amp;context=cis_reports" TargetMode="External"/><Relationship Id="rId2" Type="http://schemas.openxmlformats.org/officeDocument/2006/relationships/hyperlink" Target="http://nlp.stanford.edu/software/corenlp.s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6.w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gi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mailto:hchen@eller.Arizona.edu" TargetMode="External"/><Relationship Id="rId1" Type="http://schemas.openxmlformats.org/officeDocument/2006/relationships/slideLayout" Target="../slideLayouts/slideLayout1.xml"/><Relationship Id="rId5" Type="http://schemas.openxmlformats.org/officeDocument/2006/relationships/image" Target="../media/image75.jpg"/><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6200" y="838200"/>
            <a:ext cx="4724400" cy="1828799"/>
          </a:xfrm>
        </p:spPr>
        <p:txBody>
          <a:bodyPr>
            <a:normAutofit fontScale="90000"/>
          </a:bodyPr>
          <a:lstStyle/>
          <a:p>
            <a:pPr algn="l"/>
            <a:r>
              <a:rPr lang="en-US" sz="4300" b="1" dirty="0" smtClean="0"/>
              <a:t/>
            </a:r>
            <a:br>
              <a:rPr lang="en-US" sz="4300" b="1" dirty="0" smtClean="0"/>
            </a:br>
            <a:r>
              <a:rPr lang="en-US" sz="4000" b="1" dirty="0" smtClean="0"/>
              <a:t>Health Big Data Analytics: Clinical Decision Support &amp; Patient Empowerment </a:t>
            </a:r>
            <a:endParaRPr lang="en-US" sz="4000" b="1" dirty="0"/>
          </a:p>
        </p:txBody>
      </p:sp>
      <p:sp>
        <p:nvSpPr>
          <p:cNvPr id="3" name="Subtitle 2"/>
          <p:cNvSpPr>
            <a:spLocks noGrp="1"/>
          </p:cNvSpPr>
          <p:nvPr>
            <p:ph type="subTitle" idx="1"/>
          </p:nvPr>
        </p:nvSpPr>
        <p:spPr>
          <a:xfrm>
            <a:off x="1143000" y="3505200"/>
            <a:ext cx="7453312" cy="2590800"/>
          </a:xfrm>
        </p:spPr>
        <p:txBody>
          <a:bodyPr>
            <a:noAutofit/>
          </a:bodyPr>
          <a:lstStyle/>
          <a:p>
            <a:pPr algn="ctr"/>
            <a:r>
              <a:rPr lang="en-US" sz="2400" b="1" dirty="0" smtClean="0">
                <a:solidFill>
                  <a:schemeClr val="tx1"/>
                </a:solidFill>
              </a:rPr>
              <a:t>Hsinchun Chen, Ph. D.</a:t>
            </a:r>
            <a:endParaRPr lang="en-US" altLang="zh-CN" sz="2400" dirty="0" smtClean="0">
              <a:solidFill>
                <a:schemeClr val="tx1"/>
              </a:solidFill>
            </a:endParaRPr>
          </a:p>
          <a:p>
            <a:pPr algn="ctr"/>
            <a:r>
              <a:rPr lang="en-US" sz="2400" b="1" dirty="0" smtClean="0">
                <a:solidFill>
                  <a:schemeClr val="tx1"/>
                </a:solidFill>
              </a:rPr>
              <a:t>Regents’ Professor, Thomas R. Brown Chair</a:t>
            </a:r>
          </a:p>
          <a:p>
            <a:r>
              <a:rPr lang="en-US" sz="2400" b="1" dirty="0" smtClean="0">
                <a:solidFill>
                  <a:schemeClr val="tx1"/>
                </a:solidFill>
              </a:rPr>
              <a:t>Director, AI Lab</a:t>
            </a:r>
          </a:p>
          <a:p>
            <a:r>
              <a:rPr lang="en-US" sz="2400" b="1" dirty="0" smtClean="0">
                <a:solidFill>
                  <a:schemeClr val="tx1"/>
                </a:solidFill>
              </a:rPr>
              <a:t>University </a:t>
            </a:r>
            <a:r>
              <a:rPr lang="en-US" sz="2400" b="1" dirty="0">
                <a:solidFill>
                  <a:schemeClr val="tx1"/>
                </a:solidFill>
              </a:rPr>
              <a:t>of Arizona</a:t>
            </a:r>
          </a:p>
          <a:p>
            <a:pPr algn="ctr"/>
            <a:endParaRPr lang="en-US" sz="2400" b="1" dirty="0" smtClean="0">
              <a:solidFill>
                <a:schemeClr val="tx1"/>
              </a:solidFill>
            </a:endParaRPr>
          </a:p>
          <a:p>
            <a:pPr algn="ctr"/>
            <a:r>
              <a:rPr lang="en-US" sz="2400" b="1" dirty="0" smtClean="0">
                <a:solidFill>
                  <a:schemeClr val="tx1"/>
                </a:solidFill>
              </a:rPr>
              <a:t>Acknowledgement: </a:t>
            </a:r>
            <a:r>
              <a:rPr lang="en-US" sz="2400" b="1" dirty="0" smtClean="0">
                <a:solidFill>
                  <a:srgbClr val="FF0000"/>
                </a:solidFill>
              </a:rPr>
              <a:t>NSF; DOJ, DHS, DOD; NIH, NLM, </a:t>
            </a:r>
            <a:r>
              <a:rPr lang="en-US" sz="2400" b="1" dirty="0" smtClean="0">
                <a:solidFill>
                  <a:srgbClr val="FF0000"/>
                </a:solidFill>
              </a:rPr>
              <a:t>NCI</a:t>
            </a:r>
            <a:endParaRPr lang="en-US" sz="2400" b="1"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219200" y="1066800"/>
            <a:ext cx="1981200" cy="1971440"/>
          </a:xfrm>
          <a:prstGeom prst="rect">
            <a:avLst/>
          </a:prstGeom>
          <a:ln w="76200" cap="sq" cmpd="thickThin">
            <a:solidFill>
              <a:schemeClr val="tx2"/>
            </a:solidFill>
            <a:prstDash val="solid"/>
            <a:miter lim="800000"/>
          </a:ln>
          <a:effectLst>
            <a:innerShdw blurRad="76200">
              <a:srgbClr val="000000"/>
            </a:innerShdw>
          </a:effectLst>
        </p:spPr>
      </p:pic>
    </p:spTree>
    <p:extLst>
      <p:ext uri="{BB962C8B-B14F-4D97-AF65-F5344CB8AC3E}">
        <p14:creationId xmlns:p14="http://schemas.microsoft.com/office/powerpoint/2010/main" val="3955863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0" y="1600200"/>
            <a:ext cx="8153400" cy="4481513"/>
            <a:chOff x="144" y="1008"/>
            <a:chExt cx="4992" cy="2823"/>
          </a:xfrm>
        </p:grpSpPr>
        <p:pic>
          <p:nvPicPr>
            <p:cNvPr id="33812" name="Picture 3" descr="\\Ai5\users\martinez\graphics\helpfulmed--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008"/>
              <a:ext cx="3888" cy="2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13" name="Rectangle 4"/>
            <p:cNvSpPr>
              <a:spLocks noChangeArrowheads="1"/>
            </p:cNvSpPr>
            <p:nvPr/>
          </p:nvSpPr>
          <p:spPr bwMode="auto">
            <a:xfrm>
              <a:off x="3792" y="1056"/>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1</a:t>
              </a:r>
              <a:endParaRPr lang="en-US">
                <a:latin typeface="Times New Roman" panose="02020603050405020304" pitchFamily="18" charset="0"/>
              </a:endParaRPr>
            </a:p>
          </p:txBody>
        </p:sp>
        <p:sp>
          <p:nvSpPr>
            <p:cNvPr id="33814" name="Rectangle 5"/>
            <p:cNvSpPr>
              <a:spLocks noChangeArrowheads="1"/>
            </p:cNvSpPr>
            <p:nvPr/>
          </p:nvSpPr>
          <p:spPr bwMode="auto">
            <a:xfrm>
              <a:off x="4032" y="1056"/>
              <a:ext cx="1104"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Visual Site Browser</a:t>
              </a:r>
              <a:endParaRPr lang="en-US">
                <a:latin typeface="Times New Roman" panose="02020603050405020304" pitchFamily="18" charset="0"/>
              </a:endParaRPr>
            </a:p>
          </p:txBody>
        </p:sp>
      </p:grpSp>
      <p:sp>
        <p:nvSpPr>
          <p:cNvPr id="33795" name="Rectangle 6"/>
          <p:cNvSpPr>
            <a:spLocks noChangeArrowheads="1"/>
          </p:cNvSpPr>
          <p:nvPr/>
        </p:nvSpPr>
        <p:spPr bwMode="auto">
          <a:xfrm>
            <a:off x="1981200" y="533400"/>
            <a:ext cx="5232400" cy="838200"/>
          </a:xfrm>
          <a:prstGeom prst="rect">
            <a:avLst/>
          </a:prstGeom>
          <a:solidFill>
            <a:srgbClr val="CCFFFF"/>
          </a:solidFill>
          <a:ln w="9525">
            <a:solidFill>
              <a:schemeClr val="tx1"/>
            </a:solidFill>
            <a:miter lim="800000"/>
            <a:headEnd/>
            <a:tailEnd/>
          </a:ln>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ctr"/>
            <a:r>
              <a:rPr lang="en-US" dirty="0" smtClean="0"/>
              <a:t>Cancer Map: 2M </a:t>
            </a:r>
            <a:r>
              <a:rPr lang="en-US" dirty="0" err="1" smtClean="0"/>
              <a:t>CancerLit</a:t>
            </a:r>
            <a:r>
              <a:rPr lang="en-US" dirty="0" smtClean="0"/>
              <a:t> articles, 1500 maps (OOHAY, DLI)</a:t>
            </a:r>
            <a:endParaRPr lang="en-US" dirty="0"/>
          </a:p>
        </p:txBody>
      </p:sp>
      <p:grpSp>
        <p:nvGrpSpPr>
          <p:cNvPr id="3" name="Group 7"/>
          <p:cNvGrpSpPr>
            <a:grpSpLocks/>
          </p:cNvGrpSpPr>
          <p:nvPr/>
        </p:nvGrpSpPr>
        <p:grpSpPr bwMode="auto">
          <a:xfrm>
            <a:off x="482600" y="1981200"/>
            <a:ext cx="8128000" cy="4287838"/>
            <a:chOff x="864" y="1248"/>
            <a:chExt cx="4656" cy="2701"/>
          </a:xfrm>
        </p:grpSpPr>
        <p:sp>
          <p:nvSpPr>
            <p:cNvPr id="33809" name="Rectangle 8"/>
            <p:cNvSpPr>
              <a:spLocks noChangeArrowheads="1"/>
            </p:cNvSpPr>
            <p:nvPr/>
          </p:nvSpPr>
          <p:spPr bwMode="auto">
            <a:xfrm>
              <a:off x="4128" y="1248"/>
              <a:ext cx="1392"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Top level map</a:t>
              </a:r>
              <a:endParaRPr lang="en-US">
                <a:latin typeface="Times New Roman" panose="02020603050405020304" pitchFamily="18" charset="0"/>
              </a:endParaRPr>
            </a:p>
          </p:txBody>
        </p:sp>
        <p:pic>
          <p:nvPicPr>
            <p:cNvPr id="33810" name="Picture 9" descr="A:\map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248"/>
              <a:ext cx="3255" cy="2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11" name="Rectangle 10"/>
            <p:cNvSpPr>
              <a:spLocks noChangeArrowheads="1"/>
            </p:cNvSpPr>
            <p:nvPr/>
          </p:nvSpPr>
          <p:spPr bwMode="auto">
            <a:xfrm>
              <a:off x="3888" y="1296"/>
              <a:ext cx="192" cy="192"/>
            </a:xfrm>
            <a:prstGeom prst="rect">
              <a:avLst/>
            </a:prstGeom>
            <a:solidFill>
              <a:schemeClr val="bg1"/>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2</a:t>
              </a:r>
              <a:endParaRPr lang="en-US">
                <a:latin typeface="Times New Roman" panose="02020603050405020304" pitchFamily="18" charset="0"/>
              </a:endParaRPr>
            </a:p>
          </p:txBody>
        </p:sp>
      </p:grpSp>
      <p:grpSp>
        <p:nvGrpSpPr>
          <p:cNvPr id="4" name="Group 11"/>
          <p:cNvGrpSpPr>
            <a:grpSpLocks/>
          </p:cNvGrpSpPr>
          <p:nvPr/>
        </p:nvGrpSpPr>
        <p:grpSpPr bwMode="auto">
          <a:xfrm>
            <a:off x="1016000" y="2362200"/>
            <a:ext cx="7823200" cy="4351338"/>
            <a:chOff x="1056" y="1488"/>
            <a:chExt cx="4704" cy="2741"/>
          </a:xfrm>
        </p:grpSpPr>
        <p:sp>
          <p:nvSpPr>
            <p:cNvPr id="33806" name="Rectangle 12"/>
            <p:cNvSpPr>
              <a:spLocks noChangeArrowheads="1"/>
            </p:cNvSpPr>
            <p:nvPr/>
          </p:nvSpPr>
          <p:spPr bwMode="auto">
            <a:xfrm>
              <a:off x="4368" y="1536"/>
              <a:ext cx="1392"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Diagnosis, Differential</a:t>
              </a:r>
              <a:endParaRPr lang="en-US">
                <a:latin typeface="Times New Roman" panose="02020603050405020304" pitchFamily="18" charset="0"/>
              </a:endParaRPr>
            </a:p>
          </p:txBody>
        </p:sp>
        <p:pic>
          <p:nvPicPr>
            <p:cNvPr id="33807" name="Picture 13" descr="A:\map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488"/>
              <a:ext cx="3304" cy="2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08" name="Rectangle 14"/>
            <p:cNvSpPr>
              <a:spLocks noChangeArrowheads="1"/>
            </p:cNvSpPr>
            <p:nvPr/>
          </p:nvSpPr>
          <p:spPr bwMode="auto">
            <a:xfrm>
              <a:off x="4128" y="1536"/>
              <a:ext cx="192" cy="192"/>
            </a:xfrm>
            <a:prstGeom prst="rect">
              <a:avLst/>
            </a:prstGeom>
            <a:solidFill>
              <a:schemeClr val="bg1"/>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3</a:t>
              </a:r>
              <a:endParaRPr lang="en-US">
                <a:latin typeface="Times New Roman" panose="02020603050405020304" pitchFamily="18" charset="0"/>
              </a:endParaRPr>
            </a:p>
          </p:txBody>
        </p:sp>
      </p:grpSp>
      <p:grpSp>
        <p:nvGrpSpPr>
          <p:cNvPr id="5" name="Group 15"/>
          <p:cNvGrpSpPr>
            <a:grpSpLocks/>
          </p:cNvGrpSpPr>
          <p:nvPr/>
        </p:nvGrpSpPr>
        <p:grpSpPr bwMode="auto">
          <a:xfrm>
            <a:off x="1511300" y="2819400"/>
            <a:ext cx="7391400" cy="4038600"/>
            <a:chOff x="1248" y="1776"/>
            <a:chExt cx="4512" cy="2668"/>
          </a:xfrm>
        </p:grpSpPr>
        <p:pic>
          <p:nvPicPr>
            <p:cNvPr id="33803" name="Picture 16" descr="A:\map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1776"/>
              <a:ext cx="3216" cy="2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04" name="Rectangle 17"/>
            <p:cNvSpPr>
              <a:spLocks noChangeArrowheads="1"/>
            </p:cNvSpPr>
            <p:nvPr/>
          </p:nvSpPr>
          <p:spPr bwMode="auto">
            <a:xfrm>
              <a:off x="4224" y="1824"/>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4</a:t>
              </a:r>
              <a:endParaRPr lang="en-US">
                <a:latin typeface="Times New Roman" panose="02020603050405020304" pitchFamily="18" charset="0"/>
              </a:endParaRPr>
            </a:p>
          </p:txBody>
        </p:sp>
        <p:sp>
          <p:nvSpPr>
            <p:cNvPr id="33805" name="Rectangle 18"/>
            <p:cNvSpPr>
              <a:spLocks noChangeArrowheads="1"/>
            </p:cNvSpPr>
            <p:nvPr/>
          </p:nvSpPr>
          <p:spPr bwMode="auto">
            <a:xfrm>
              <a:off x="4464" y="1824"/>
              <a:ext cx="1296"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Brain Neoplasms</a:t>
              </a:r>
              <a:endParaRPr lang="en-US">
                <a:latin typeface="Times New Roman" panose="02020603050405020304" pitchFamily="18" charset="0"/>
              </a:endParaRPr>
            </a:p>
          </p:txBody>
        </p:sp>
      </p:grpSp>
      <p:grpSp>
        <p:nvGrpSpPr>
          <p:cNvPr id="6" name="Group 19"/>
          <p:cNvGrpSpPr>
            <a:grpSpLocks/>
          </p:cNvGrpSpPr>
          <p:nvPr/>
        </p:nvGrpSpPr>
        <p:grpSpPr bwMode="auto">
          <a:xfrm>
            <a:off x="2057400" y="3200400"/>
            <a:ext cx="7086600" cy="3657600"/>
            <a:chOff x="1056" y="2016"/>
            <a:chExt cx="4464" cy="2304"/>
          </a:xfrm>
        </p:grpSpPr>
        <p:sp>
          <p:nvSpPr>
            <p:cNvPr id="33800" name="Rectangle 20"/>
            <p:cNvSpPr>
              <a:spLocks noChangeArrowheads="1"/>
            </p:cNvSpPr>
            <p:nvPr/>
          </p:nvSpPr>
          <p:spPr bwMode="auto">
            <a:xfrm>
              <a:off x="4416" y="2160"/>
              <a:ext cx="1104"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Brain Tumors</a:t>
              </a:r>
              <a:endParaRPr lang="en-US">
                <a:latin typeface="Times New Roman" panose="02020603050405020304" pitchFamily="18" charset="0"/>
              </a:endParaRPr>
            </a:p>
          </p:txBody>
        </p:sp>
        <p:pic>
          <p:nvPicPr>
            <p:cNvPr id="33801" name="Picture 21" descr="A:\map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016"/>
              <a:ext cx="3391" cy="2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02" name="Rectangle 22"/>
            <p:cNvSpPr>
              <a:spLocks noChangeArrowheads="1"/>
            </p:cNvSpPr>
            <p:nvPr/>
          </p:nvSpPr>
          <p:spPr bwMode="auto">
            <a:xfrm>
              <a:off x="4224" y="2160"/>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5</a:t>
              </a:r>
              <a:endParaRPr lang="en-US">
                <a:latin typeface="Times New Roman" panose="02020603050405020304" pitchFamily="18" charset="0"/>
              </a:endParaRPr>
            </a:p>
          </p:txBody>
        </p:sp>
      </p:grpSp>
    </p:spTree>
    <p:extLst>
      <p:ext uri="{BB962C8B-B14F-4D97-AF65-F5344CB8AC3E}">
        <p14:creationId xmlns:p14="http://schemas.microsoft.com/office/powerpoint/2010/main" val="2021993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som_m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533400"/>
            <a:ext cx="7848600" cy="592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4979" name="Picture 3" descr="som_m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371600"/>
            <a:ext cx="7543800" cy="585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4980" name="Picture 4" descr="som_me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2879725"/>
            <a:ext cx="7886700" cy="397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6"/>
          <p:cNvSpPr>
            <a:spLocks noChangeArrowheads="1"/>
          </p:cNvSpPr>
          <p:nvPr/>
        </p:nvSpPr>
        <p:spPr bwMode="auto">
          <a:xfrm>
            <a:off x="1066800" y="-1532"/>
            <a:ext cx="7086600" cy="495300"/>
          </a:xfrm>
          <a:prstGeom prst="rect">
            <a:avLst/>
          </a:prstGeom>
          <a:solidFill>
            <a:srgbClr val="CCFFFF"/>
          </a:solidFill>
          <a:ln w="9525">
            <a:solidFill>
              <a:schemeClr val="tx1"/>
            </a:solidFill>
            <a:miter lim="800000"/>
            <a:headEnd/>
            <a:tailEnd/>
          </a:ln>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ctr"/>
            <a:r>
              <a:rPr lang="en-US" dirty="0" smtClean="0"/>
              <a:t>Taiwan Health Topic Map: 500K news articles</a:t>
            </a:r>
            <a:endParaRPr lang="en-US" dirty="0"/>
          </a:p>
        </p:txBody>
      </p:sp>
    </p:spTree>
    <p:extLst>
      <p:ext uri="{BB962C8B-B14F-4D97-AF65-F5344CB8AC3E}">
        <p14:creationId xmlns:p14="http://schemas.microsoft.com/office/powerpoint/2010/main" val="316734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dissolve">
                                      <p:cBhvr>
                                        <p:cTn id="7" dur="500"/>
                                        <p:tgtEl>
                                          <p:spTgt spid="254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Effect transition="in" filter="dissolve">
                                      <p:cBhvr>
                                        <p:cTn id="12" dur="5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
          <p:cNvSpPr>
            <a:spLocks noGrp="1"/>
          </p:cNvSpPr>
          <p:nvPr>
            <p:ph type="sldNum" sz="quarter" idx="4294967295"/>
          </p:nvPr>
        </p:nvSpPr>
        <p:spPr bwMode="auto">
          <a:xfrm>
            <a:off x="4791075" y="6481763"/>
            <a:ext cx="2133600" cy="3016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fld id="{B935ACC6-3D88-45A6-86F3-1A9DABE7FBDB}" type="slidenum">
              <a:rPr lang="zh-CN" altLang="en-US">
                <a:ea typeface="SimSun" panose="02010600030101010101" pitchFamily="2" charset="-122"/>
              </a:rPr>
              <a:pPr/>
              <a:t>12</a:t>
            </a:fld>
            <a:endParaRPr lang="en-US" altLang="zh-CN">
              <a:ea typeface="SimSun" panose="02010600030101010101" pitchFamily="2" charset="-122"/>
            </a:endParaRPr>
          </a:p>
        </p:txBody>
      </p:sp>
      <p:sp>
        <p:nvSpPr>
          <p:cNvPr id="51203" name="Line 4"/>
          <p:cNvSpPr>
            <a:spLocks noChangeShapeType="1"/>
          </p:cNvSpPr>
          <p:nvPr/>
        </p:nvSpPr>
        <p:spPr bwMode="auto">
          <a:xfrm flipH="1" flipV="1">
            <a:off x="7772400" y="6096000"/>
            <a:ext cx="152400" cy="22860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en-US"/>
          </a:p>
        </p:txBody>
      </p:sp>
      <p:pic>
        <p:nvPicPr>
          <p:cNvPr id="51204" name="Picture 2" descr="cl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46482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762000"/>
            <a:ext cx="44958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6"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114800"/>
            <a:ext cx="46482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7" name="Picture 4" descr="intlFMD_6-22-200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038600"/>
            <a:ext cx="44958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8" name="Picture 6" descr="lu-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4343400"/>
            <a:ext cx="1752600" cy="175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9" name="TextBox 18"/>
          <p:cNvSpPr txBox="1">
            <a:spLocks noChangeArrowheads="1"/>
          </p:cNvSpPr>
          <p:nvPr/>
        </p:nvSpPr>
        <p:spPr bwMode="auto">
          <a:xfrm>
            <a:off x="152400" y="24123"/>
            <a:ext cx="8839200" cy="830997"/>
          </a:xfrm>
          <a:prstGeom prst="rect">
            <a:avLst/>
          </a:prstGeom>
          <a:solidFill>
            <a:schemeClr val="bg1"/>
          </a:solidFill>
          <a:ln w="9525">
            <a:solidFill>
              <a:schemeClr val="accent1"/>
            </a:solidFill>
            <a:miter lim="800000"/>
            <a:headEnd/>
            <a:tailEnd/>
          </a:ln>
        </p:spPr>
        <p:txBody>
          <a:bodyPr wrap="squar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b="1" dirty="0" err="1" smtClean="0">
                <a:solidFill>
                  <a:schemeClr val="tx1"/>
                </a:solidFill>
              </a:rPr>
              <a:t>BioPortal</a:t>
            </a:r>
            <a:r>
              <a:rPr lang="en-US" b="1" dirty="0" smtClean="0">
                <a:solidFill>
                  <a:schemeClr val="tx1"/>
                </a:solidFill>
              </a:rPr>
              <a:t>: Infectious Disease Tracking and Visualization, SARS, WNV, FMD (ISR, 2009)</a:t>
            </a:r>
            <a:endParaRPr lang="en-US" b="1" dirty="0">
              <a:solidFill>
                <a:schemeClr val="tx1"/>
              </a:solidFill>
            </a:endParaRPr>
          </a:p>
        </p:txBody>
      </p:sp>
    </p:spTree>
    <p:extLst>
      <p:ext uri="{BB962C8B-B14F-4D97-AF65-F5344CB8AC3E}">
        <p14:creationId xmlns:p14="http://schemas.microsoft.com/office/powerpoint/2010/main" val="4193260834"/>
      </p:ext>
    </p:extLst>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1847851"/>
          </a:xfrm>
        </p:spPr>
        <p:txBody>
          <a:bodyPr>
            <a:normAutofit/>
          </a:bodyPr>
          <a:lstStyle/>
          <a:p>
            <a:r>
              <a:rPr lang="en-US" dirty="0" smtClean="0"/>
              <a:t>EHR &amp; Patient Social Media Analytics Research</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15986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Research Framework</a:t>
            </a:r>
            <a:endParaRPr lang="en-US" dirty="0"/>
          </a:p>
        </p:txBody>
      </p:sp>
      <p:sp>
        <p:nvSpPr>
          <p:cNvPr id="4" name="Slide Number Placeholder 3"/>
          <p:cNvSpPr>
            <a:spLocks noGrp="1"/>
          </p:cNvSpPr>
          <p:nvPr>
            <p:ph type="sldNum" sz="quarter" idx="12"/>
          </p:nvPr>
        </p:nvSpPr>
        <p:spPr/>
        <p:txBody>
          <a:bodyPr/>
          <a:lstStyle/>
          <a:p>
            <a:fld id="{B5C6287F-E503-47B6-B862-9CAE229E6EA3}" type="slidenum">
              <a:rPr lang="en-US" smtClean="0"/>
              <a:pPr/>
              <a:t>14</a:t>
            </a:fld>
            <a:endParaRPr lang="en-US" dirty="0"/>
          </a:p>
        </p:txBody>
      </p:sp>
      <p:pic>
        <p:nvPicPr>
          <p:cNvPr id="7" name="Content Placeholder 6"/>
          <p:cNvPicPr>
            <a:picLocks noGrp="1"/>
          </p:cNvPicPr>
          <p:nvPr>
            <p:ph idx="1"/>
          </p:nvPr>
        </p:nvPicPr>
        <p:blipFill>
          <a:blip r:embed="rId3" cstate="print"/>
          <a:srcRect/>
          <a:stretch>
            <a:fillRect/>
          </a:stretch>
        </p:blipFill>
        <p:spPr bwMode="auto">
          <a:xfrm>
            <a:off x="609600" y="1752600"/>
            <a:ext cx="8229600" cy="4127464"/>
          </a:xfrm>
          <a:prstGeom prst="rect">
            <a:avLst/>
          </a:prstGeom>
          <a:noFill/>
          <a:ln w="9525">
            <a:noFill/>
            <a:miter lim="800000"/>
            <a:headEnd/>
            <a:tailEnd/>
          </a:ln>
        </p:spPr>
      </p:pic>
    </p:spTree>
    <p:extLst>
      <p:ext uri="{BB962C8B-B14F-4D97-AF65-F5344CB8AC3E}">
        <p14:creationId xmlns:p14="http://schemas.microsoft.com/office/powerpoint/2010/main" val="3981098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Time-to-Event Predictive Modeling for Chronic Conditions </a:t>
            </a:r>
            <a:br>
              <a:rPr lang="en-US" sz="3600" dirty="0"/>
            </a:br>
            <a:r>
              <a:rPr lang="en-US" sz="3600" dirty="0"/>
              <a:t>using Electronic Health Records</a:t>
            </a:r>
          </a:p>
        </p:txBody>
      </p:sp>
      <p:sp>
        <p:nvSpPr>
          <p:cNvPr id="3" name="Subtitle 2"/>
          <p:cNvSpPr>
            <a:spLocks noGrp="1"/>
          </p:cNvSpPr>
          <p:nvPr>
            <p:ph type="subTitle" idx="1"/>
          </p:nvPr>
        </p:nvSpPr>
        <p:spPr>
          <a:xfrm>
            <a:off x="1371600" y="4267200"/>
            <a:ext cx="6400800" cy="1371600"/>
          </a:xfrm>
        </p:spPr>
        <p:txBody>
          <a:bodyPr/>
          <a:lstStyle/>
          <a:p>
            <a:r>
              <a:rPr lang="en-US" dirty="0" err="1" smtClean="0"/>
              <a:t>Yukai</a:t>
            </a:r>
            <a:r>
              <a:rPr lang="en-US" dirty="0" smtClean="0"/>
              <a:t> Lin</a:t>
            </a:r>
            <a:endParaRPr lang="en-US" dirty="0"/>
          </a:p>
        </p:txBody>
      </p:sp>
    </p:spTree>
    <p:extLst>
      <p:ext uri="{BB962C8B-B14F-4D97-AF65-F5344CB8AC3E}">
        <p14:creationId xmlns:p14="http://schemas.microsoft.com/office/powerpoint/2010/main" val="1496965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Chronic Care</a:t>
            </a:r>
            <a:endParaRPr lang="en-US" dirty="0"/>
          </a:p>
        </p:txBody>
      </p:sp>
      <p:sp>
        <p:nvSpPr>
          <p:cNvPr id="3" name="Content Placeholder 2"/>
          <p:cNvSpPr>
            <a:spLocks noGrp="1"/>
          </p:cNvSpPr>
          <p:nvPr>
            <p:ph idx="1"/>
          </p:nvPr>
        </p:nvSpPr>
        <p:spPr/>
        <p:txBody>
          <a:bodyPr>
            <a:normAutofit fontScale="92500" lnSpcReduction="20000"/>
          </a:bodyPr>
          <a:lstStyle/>
          <a:p>
            <a:r>
              <a:rPr lang="en-US" dirty="0"/>
              <a:t>Chronic conditions are “</a:t>
            </a:r>
            <a:r>
              <a:rPr lang="en-US" i="1" dirty="0">
                <a:latin typeface="Times New Roman" pitchFamily="18" charset="0"/>
                <a:cs typeface="Times New Roman" pitchFamily="18" charset="0"/>
              </a:rPr>
              <a:t>health problems that persist across time and require some degree of health care management</a:t>
            </a:r>
            <a:r>
              <a:rPr lang="en-US" dirty="0"/>
              <a:t>” (WHO 2002), including diabetes, hypertensions, cancers, etc.</a:t>
            </a:r>
          </a:p>
          <a:p>
            <a:endParaRPr lang="en-US" dirty="0"/>
          </a:p>
          <a:p>
            <a:r>
              <a:rPr lang="en-US" dirty="0"/>
              <a:t>There are 141 million Americans—</a:t>
            </a:r>
            <a:r>
              <a:rPr lang="en-US" dirty="0">
                <a:solidFill>
                  <a:srgbClr val="FF0000"/>
                </a:solidFill>
              </a:rPr>
              <a:t>almost half of the US population—living with one or more chronic conditions in 2010</a:t>
            </a:r>
            <a:r>
              <a:rPr lang="en-US" dirty="0"/>
              <a:t>, and the patient population is expected to increase at a speed of more than 10 million new cases per decade (Anderson 2010</a:t>
            </a:r>
            <a:r>
              <a:rPr lang="en-US" dirty="0" smtClean="0"/>
              <a:t>).</a:t>
            </a:r>
          </a:p>
          <a:p>
            <a:endParaRPr lang="en-US" dirty="0"/>
          </a:p>
          <a:p>
            <a:endParaRPr lang="en-US" dirty="0"/>
          </a:p>
        </p:txBody>
      </p:sp>
    </p:spTree>
    <p:extLst>
      <p:ext uri="{BB962C8B-B14F-4D97-AF65-F5344CB8AC3E}">
        <p14:creationId xmlns:p14="http://schemas.microsoft.com/office/powerpoint/2010/main" val="3483311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Chronic </a:t>
            </a:r>
            <a:r>
              <a:rPr lang="en-US" dirty="0" smtClean="0"/>
              <a:t>Care (cont.)</a:t>
            </a:r>
            <a:endParaRPr lang="en-US" sz="2400"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a:t>To improve chronic care, it is desirable to be able to capture and represent a patient’s disease progression pattern so that timely and personalized care plans and treatment strategies can be made</a:t>
            </a:r>
            <a:r>
              <a:rPr lang="en-US" dirty="0" smtClean="0"/>
              <a:t> </a:t>
            </a:r>
            <a:r>
              <a:rPr lang="en-US" dirty="0"/>
              <a:t>(Nolte and McKee 2008).  </a:t>
            </a:r>
            <a:endParaRPr lang="en-US" dirty="0" smtClean="0"/>
          </a:p>
          <a:p>
            <a:pPr lvl="1"/>
            <a:endParaRPr lang="en-US" dirty="0" smtClean="0"/>
          </a:p>
          <a:p>
            <a:r>
              <a:rPr lang="en-US" dirty="0" smtClean="0">
                <a:solidFill>
                  <a:srgbClr val="FF0000"/>
                </a:solidFill>
              </a:rPr>
              <a:t>EHRs and chronic care</a:t>
            </a:r>
          </a:p>
          <a:p>
            <a:pPr lvl="1"/>
            <a:r>
              <a:rPr lang="en-US" sz="2100" dirty="0" smtClean="0"/>
              <a:t>It </a:t>
            </a:r>
            <a:r>
              <a:rPr lang="en-US" sz="2100" dirty="0"/>
              <a:t>is appealing to reuse EHR data to provide clinical decision support and to accelerate clinical knowledge </a:t>
            </a:r>
            <a:r>
              <a:rPr lang="en-US" sz="2100" dirty="0" smtClean="0"/>
              <a:t>discovery</a:t>
            </a:r>
            <a:r>
              <a:rPr lang="en-US" sz="2100" baseline="30000" dirty="0"/>
              <a:t> </a:t>
            </a:r>
            <a:r>
              <a:rPr lang="en-US" sz="2100" dirty="0"/>
              <a:t>(Stewart et al. 2007</a:t>
            </a:r>
            <a:r>
              <a:rPr lang="en-US" sz="2100" dirty="0" smtClean="0"/>
              <a:t>).</a:t>
            </a:r>
          </a:p>
        </p:txBody>
      </p:sp>
    </p:spTree>
    <p:extLst>
      <p:ext uri="{BB962C8B-B14F-4D97-AF65-F5344CB8AC3E}">
        <p14:creationId xmlns:p14="http://schemas.microsoft.com/office/powerpoint/2010/main" val="774405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Time-to-Event Modeling</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sz="2400" dirty="0" smtClean="0"/>
              <a:t>Time-to-event modeling, also known as survival analysis, can be a useful analytical tool to provide decision support in chronic care (see, for example, </a:t>
            </a:r>
            <a:r>
              <a:rPr lang="en-US" sz="2400" dirty="0" err="1" smtClean="0"/>
              <a:t>Hippisley</a:t>
            </a:r>
            <a:r>
              <a:rPr lang="en-US" sz="2400" dirty="0" smtClean="0"/>
              <a:t>-Cox </a:t>
            </a:r>
            <a:r>
              <a:rPr lang="en-US" sz="2400" dirty="0"/>
              <a:t>et al. </a:t>
            </a:r>
            <a:r>
              <a:rPr lang="en-US" sz="2400" dirty="0" smtClean="0"/>
              <a:t>2009). </a:t>
            </a:r>
          </a:p>
          <a:p>
            <a:pPr lvl="1"/>
            <a:endParaRPr lang="en-US" sz="2400" dirty="0" smtClean="0"/>
          </a:p>
          <a:p>
            <a:r>
              <a:rPr lang="en-US" sz="2400" dirty="0" smtClean="0"/>
              <a:t>For time-to-event modeling, we are interested in not only whether an event will happen, but also the length </a:t>
            </a:r>
            <a:r>
              <a:rPr lang="en-US" sz="2400" dirty="0"/>
              <a:t>of time to </a:t>
            </a:r>
            <a:r>
              <a:rPr lang="en-US" sz="2400" dirty="0" smtClean="0"/>
              <a:t>an event. </a:t>
            </a:r>
          </a:p>
          <a:p>
            <a:endParaRPr lang="en-US" sz="2400" b="1" dirty="0" smtClean="0">
              <a:solidFill>
                <a:srgbClr val="FF0000"/>
              </a:solidFill>
            </a:endParaRPr>
          </a:p>
          <a:p>
            <a:r>
              <a:rPr lang="en-US" sz="2400" b="1" dirty="0" smtClean="0">
                <a:solidFill>
                  <a:srgbClr val="FF0000"/>
                </a:solidFill>
              </a:rPr>
              <a:t>Hospitalizations, emergency room visits, and/or the development of severe complications are events of critical importance in the context of chronic care. </a:t>
            </a:r>
          </a:p>
          <a:p>
            <a:endParaRPr lang="en-US" dirty="0" smtClean="0"/>
          </a:p>
          <a:p>
            <a:pPr lvl="1"/>
            <a:endParaRPr lang="en-US" dirty="0"/>
          </a:p>
          <a:p>
            <a:endParaRPr lang="en-US" dirty="0" smtClean="0"/>
          </a:p>
          <a:p>
            <a:endParaRPr lang="en-US" dirty="0"/>
          </a:p>
        </p:txBody>
      </p:sp>
    </p:spTree>
    <p:extLst>
      <p:ext uri="{BB962C8B-B14F-4D97-AF65-F5344CB8AC3E}">
        <p14:creationId xmlns:p14="http://schemas.microsoft.com/office/powerpoint/2010/main" val="3243397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smtClean="0"/>
              <a:t>Related Prior Work</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82923888"/>
              </p:ext>
            </p:extLst>
          </p:nvPr>
        </p:nvGraphicFramePr>
        <p:xfrm>
          <a:off x="152400" y="1229380"/>
          <a:ext cx="8915400" cy="4145280"/>
        </p:xfrm>
        <a:graphic>
          <a:graphicData uri="http://schemas.openxmlformats.org/drawingml/2006/table">
            <a:tbl>
              <a:tblPr firstRow="1" firstCol="1" bandRow="1">
                <a:tableStyleId>{3B4B98B0-60AC-42C2-AFA5-B58CD77FA1E5}</a:tableStyleId>
              </a:tblPr>
              <a:tblGrid>
                <a:gridCol w="1285875"/>
                <a:gridCol w="1920541"/>
                <a:gridCol w="994109"/>
                <a:gridCol w="857250"/>
                <a:gridCol w="771524"/>
                <a:gridCol w="1257301"/>
                <a:gridCol w="1828800"/>
              </a:tblGrid>
              <a:tr h="428625">
                <a:tc>
                  <a:txBody>
                    <a:bodyPr/>
                    <a:lstStyle/>
                    <a:p>
                      <a:pPr marL="0" marR="0" algn="ctr">
                        <a:spcBef>
                          <a:spcPts val="0"/>
                        </a:spcBef>
                        <a:spcAft>
                          <a:spcPts val="0"/>
                        </a:spcAft>
                      </a:pPr>
                      <a:r>
                        <a:rPr lang="en-US" sz="1600" dirty="0">
                          <a:effectLst/>
                        </a:rPr>
                        <a:t>Study</a:t>
                      </a:r>
                      <a:endParaRPr lang="en-US" sz="1800" dirty="0">
                        <a:effectLst/>
                        <a:latin typeface="+mn-lt"/>
                        <a:ea typeface="Times New Roman"/>
                      </a:endParaRPr>
                    </a:p>
                  </a:txBody>
                  <a:tcPr marL="0" marR="0" marT="0" marB="0"/>
                </a:tc>
                <a:tc>
                  <a:txBody>
                    <a:bodyPr/>
                    <a:lstStyle/>
                    <a:p>
                      <a:pPr marL="0" marR="0" algn="ctr">
                        <a:spcBef>
                          <a:spcPts val="0"/>
                        </a:spcBef>
                        <a:spcAft>
                          <a:spcPts val="0"/>
                        </a:spcAft>
                      </a:pPr>
                      <a:r>
                        <a:rPr lang="en-US" sz="1600">
                          <a:effectLst/>
                        </a:rPr>
                        <a:t>Event/Outcome</a:t>
                      </a:r>
                      <a:endParaRPr lang="en-US" sz="1800">
                        <a:effectLst/>
                        <a:latin typeface="+mn-lt"/>
                        <a:ea typeface="Times New Roman"/>
                      </a:endParaRPr>
                    </a:p>
                  </a:txBody>
                  <a:tcPr marL="0" marR="0" marT="0" marB="0"/>
                </a:tc>
                <a:tc>
                  <a:txBody>
                    <a:bodyPr/>
                    <a:lstStyle/>
                    <a:p>
                      <a:pPr marL="0" marR="0" algn="ctr">
                        <a:spcBef>
                          <a:spcPts val="0"/>
                        </a:spcBef>
                        <a:spcAft>
                          <a:spcPts val="0"/>
                        </a:spcAft>
                      </a:pPr>
                      <a:r>
                        <a:rPr lang="en-US" sz="1600">
                          <a:effectLst/>
                        </a:rPr>
                        <a:t>Data source</a:t>
                      </a:r>
                      <a:endParaRPr lang="en-US" sz="1800">
                        <a:effectLst/>
                        <a:latin typeface="+mn-lt"/>
                        <a:ea typeface="Times New Roman"/>
                      </a:endParaRPr>
                    </a:p>
                  </a:txBody>
                  <a:tcPr marL="68580" marR="68580" marT="0" marB="0"/>
                </a:tc>
                <a:tc>
                  <a:txBody>
                    <a:bodyPr/>
                    <a:lstStyle/>
                    <a:p>
                      <a:pPr marL="0" marR="0" algn="ctr">
                        <a:spcBef>
                          <a:spcPts val="0"/>
                        </a:spcBef>
                        <a:spcAft>
                          <a:spcPts val="0"/>
                        </a:spcAft>
                      </a:pPr>
                      <a:r>
                        <a:rPr lang="en-US" sz="1600">
                          <a:effectLst/>
                        </a:rPr>
                        <a:t>Feature selection</a:t>
                      </a:r>
                      <a:endParaRPr lang="en-US" sz="1800">
                        <a:effectLst/>
                        <a:latin typeface="+mn-lt"/>
                        <a:ea typeface="Times New Roman"/>
                      </a:endParaRPr>
                    </a:p>
                  </a:txBody>
                  <a:tcPr marL="0" marR="0" marT="0" marB="0"/>
                </a:tc>
                <a:tc>
                  <a:txBody>
                    <a:bodyPr/>
                    <a:lstStyle/>
                    <a:p>
                      <a:pPr marL="0" marR="0" algn="ctr">
                        <a:spcBef>
                          <a:spcPts val="0"/>
                        </a:spcBef>
                        <a:spcAft>
                          <a:spcPts val="0"/>
                        </a:spcAft>
                      </a:pPr>
                      <a:r>
                        <a:rPr lang="en-US" sz="1600">
                          <a:effectLst/>
                        </a:rPr>
                        <a:t># of features</a:t>
                      </a:r>
                      <a:endParaRPr lang="en-US" sz="1800">
                        <a:effectLst/>
                        <a:latin typeface="+mn-lt"/>
                        <a:ea typeface="Times New Roman"/>
                      </a:endParaRPr>
                    </a:p>
                  </a:txBody>
                  <a:tcPr marL="0" marR="0" marT="0" marB="0"/>
                </a:tc>
                <a:tc>
                  <a:txBody>
                    <a:bodyPr/>
                    <a:lstStyle/>
                    <a:p>
                      <a:pPr marL="0" marR="0" algn="ctr">
                        <a:spcBef>
                          <a:spcPts val="0"/>
                        </a:spcBef>
                        <a:spcAft>
                          <a:spcPts val="0"/>
                        </a:spcAft>
                      </a:pPr>
                      <a:r>
                        <a:rPr lang="en-US" sz="1600">
                          <a:effectLst/>
                        </a:rPr>
                        <a:t>Modeling technique</a:t>
                      </a:r>
                      <a:endParaRPr lang="en-US" sz="1800">
                        <a:effectLst/>
                        <a:latin typeface="+mn-lt"/>
                        <a:ea typeface="Times New Roman"/>
                      </a:endParaRPr>
                    </a:p>
                  </a:txBody>
                  <a:tcPr marL="0" marR="0" marT="0" marB="0"/>
                </a:tc>
                <a:tc>
                  <a:txBody>
                    <a:bodyPr/>
                    <a:lstStyle/>
                    <a:p>
                      <a:pPr marL="0" marR="0" algn="ctr">
                        <a:spcBef>
                          <a:spcPts val="0"/>
                        </a:spcBef>
                        <a:spcAft>
                          <a:spcPts val="0"/>
                        </a:spcAft>
                      </a:pPr>
                      <a:r>
                        <a:rPr lang="en-US" sz="1600">
                          <a:effectLst/>
                        </a:rPr>
                        <a:t>Address missing </a:t>
                      </a:r>
                      <a:br>
                        <a:rPr lang="en-US" sz="1600">
                          <a:effectLst/>
                        </a:rPr>
                      </a:br>
                      <a:r>
                        <a:rPr lang="en-US" sz="1600">
                          <a:effectLst/>
                        </a:rPr>
                        <a:t>values</a:t>
                      </a:r>
                      <a:endParaRPr lang="en-US" sz="1800">
                        <a:effectLst/>
                        <a:latin typeface="+mn-lt"/>
                        <a:ea typeface="Times New Roman"/>
                      </a:endParaRPr>
                    </a:p>
                  </a:txBody>
                  <a:tcPr marL="0" marR="0" marT="0" marB="0"/>
                </a:tc>
              </a:tr>
              <a:tr h="428625">
                <a:tc>
                  <a:txBody>
                    <a:bodyPr/>
                    <a:lstStyle/>
                    <a:p>
                      <a:pPr marL="0" marR="0">
                        <a:spcBef>
                          <a:spcPts val="0"/>
                        </a:spcBef>
                        <a:spcAft>
                          <a:spcPts val="0"/>
                        </a:spcAft>
                      </a:pPr>
                      <a:r>
                        <a:rPr lang="en-US" sz="1600" dirty="0" err="1">
                          <a:effectLst/>
                        </a:rPr>
                        <a:t>Sesen</a:t>
                      </a:r>
                      <a:r>
                        <a:rPr lang="en-US" sz="1600" dirty="0">
                          <a:effectLst/>
                        </a:rPr>
                        <a:t> et al. </a:t>
                      </a:r>
                      <a:r>
                        <a:rPr lang="en-US" sz="1600" dirty="0" smtClean="0">
                          <a:effectLst/>
                        </a:rPr>
                        <a:t>2012</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Lung cancer one-year-survival</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Cohort database</a:t>
                      </a:r>
                      <a:endParaRPr lang="en-US" sz="1800">
                        <a:effectLst/>
                        <a:latin typeface="+mn-lt"/>
                        <a:ea typeface="Times New Roman"/>
                      </a:endParaRPr>
                    </a:p>
                  </a:txBody>
                  <a:tcPr marL="68580" marR="68580" marT="0" marB="0"/>
                </a:tc>
                <a:tc>
                  <a:txBody>
                    <a:bodyPr/>
                    <a:lstStyle/>
                    <a:p>
                      <a:pPr marL="0" marR="0" algn="ctr">
                        <a:spcBef>
                          <a:spcPts val="0"/>
                        </a:spcBef>
                        <a:spcAft>
                          <a:spcPts val="0"/>
                        </a:spcAft>
                      </a:pPr>
                      <a:r>
                        <a:rPr lang="en-US" sz="1600">
                          <a:effectLst/>
                        </a:rPr>
                        <a:t>EB</a:t>
                      </a:r>
                      <a:endParaRPr lang="en-US" sz="180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9</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NB, BN</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No. Use complete data</a:t>
                      </a:r>
                      <a:endParaRPr lang="en-US" sz="1800" dirty="0">
                        <a:effectLst/>
                        <a:latin typeface="+mn-lt"/>
                        <a:ea typeface="Times New Roman"/>
                      </a:endParaRPr>
                    </a:p>
                  </a:txBody>
                  <a:tcPr marL="45720" marR="45720" marT="0" marB="0"/>
                </a:tc>
              </a:tr>
              <a:tr h="428625">
                <a:tc>
                  <a:txBody>
                    <a:bodyPr/>
                    <a:lstStyle/>
                    <a:p>
                      <a:pPr marL="0" marR="0">
                        <a:spcBef>
                          <a:spcPts val="0"/>
                        </a:spcBef>
                        <a:spcAft>
                          <a:spcPts val="0"/>
                        </a:spcAft>
                      </a:pPr>
                      <a:r>
                        <a:rPr lang="en-US" sz="1600" dirty="0" err="1">
                          <a:effectLst/>
                        </a:rPr>
                        <a:t>Khosla</a:t>
                      </a:r>
                      <a:r>
                        <a:rPr lang="en-US" sz="1600" dirty="0">
                          <a:effectLst/>
                        </a:rPr>
                        <a:t> et al. </a:t>
                      </a:r>
                      <a:r>
                        <a:rPr lang="en-US" sz="1600" dirty="0" smtClean="0">
                          <a:effectLst/>
                        </a:rPr>
                        <a:t>2010</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Stroke risk in 5 years</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Cohort database</a:t>
                      </a:r>
                      <a:endParaRPr lang="en-US" sz="1800">
                        <a:effectLst/>
                        <a:latin typeface="+mn-lt"/>
                        <a:ea typeface="Times New Roman"/>
                      </a:endParaRPr>
                    </a:p>
                  </a:txBody>
                  <a:tcPr marL="68580" marR="68580" marT="0" marB="0"/>
                </a:tc>
                <a:tc>
                  <a:txBody>
                    <a:bodyPr/>
                    <a:lstStyle/>
                    <a:p>
                      <a:pPr marL="0" marR="0" algn="ctr">
                        <a:spcBef>
                          <a:spcPts val="0"/>
                        </a:spcBef>
                        <a:spcAft>
                          <a:spcPts val="0"/>
                        </a:spcAft>
                      </a:pPr>
                      <a:r>
                        <a:rPr lang="en-US" sz="1600" dirty="0">
                          <a:effectLst/>
                        </a:rPr>
                        <a:t>SMLB</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dirty="0">
                          <a:effectLst/>
                        </a:rPr>
                        <a:t>200</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Cox model, SVM</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Yes. By single imputation methods</a:t>
                      </a:r>
                      <a:endParaRPr lang="en-US" sz="1800" dirty="0">
                        <a:effectLst/>
                        <a:latin typeface="+mn-lt"/>
                        <a:ea typeface="Times New Roman"/>
                      </a:endParaRPr>
                    </a:p>
                  </a:txBody>
                  <a:tcPr marL="45720" marR="45720" marT="0" marB="0"/>
                </a:tc>
              </a:tr>
              <a:tr h="428625">
                <a:tc>
                  <a:txBody>
                    <a:bodyPr/>
                    <a:lstStyle/>
                    <a:p>
                      <a:pPr marL="0" marR="0">
                        <a:spcBef>
                          <a:spcPts val="0"/>
                        </a:spcBef>
                        <a:spcAft>
                          <a:spcPts val="0"/>
                        </a:spcAft>
                      </a:pPr>
                      <a:r>
                        <a:rPr lang="en-US" sz="1600" dirty="0" err="1">
                          <a:effectLst/>
                        </a:rPr>
                        <a:t>Hippisley</a:t>
                      </a:r>
                      <a:r>
                        <a:rPr lang="en-US" sz="1600" dirty="0">
                          <a:effectLst/>
                        </a:rPr>
                        <a:t>-Cox et al. </a:t>
                      </a:r>
                      <a:r>
                        <a:rPr lang="en-US" sz="1600" dirty="0" smtClean="0">
                          <a:effectLst/>
                        </a:rPr>
                        <a:t>2009</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Risk of type II diabetes in 10 years</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dirty="0">
                          <a:effectLst/>
                        </a:rPr>
                        <a:t>Cohort database</a:t>
                      </a:r>
                      <a:endParaRPr lang="en-US" sz="1800" dirty="0">
                        <a:effectLst/>
                        <a:latin typeface="+mn-lt"/>
                        <a:ea typeface="Times New Roman"/>
                      </a:endParaRPr>
                    </a:p>
                  </a:txBody>
                  <a:tcPr marL="68580" marR="68580" marT="0" marB="0"/>
                </a:tc>
                <a:tc>
                  <a:txBody>
                    <a:bodyPr/>
                    <a:lstStyle/>
                    <a:p>
                      <a:pPr marL="0" marR="0" algn="ctr">
                        <a:spcBef>
                          <a:spcPts val="0"/>
                        </a:spcBef>
                        <a:spcAft>
                          <a:spcPts val="0"/>
                        </a:spcAft>
                      </a:pPr>
                      <a:r>
                        <a:rPr lang="en-US" sz="1600">
                          <a:effectLst/>
                        </a:rPr>
                        <a:t>EB</a:t>
                      </a:r>
                      <a:endParaRPr lang="en-US" sz="180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10</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Cox model</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Yes. By multiple imputation</a:t>
                      </a:r>
                      <a:endParaRPr lang="en-US" sz="1800" dirty="0">
                        <a:effectLst/>
                        <a:latin typeface="+mn-lt"/>
                        <a:ea typeface="Times New Roman"/>
                      </a:endParaRPr>
                    </a:p>
                  </a:txBody>
                  <a:tcPr marL="45720" marR="45720" marT="0" marB="0"/>
                </a:tc>
              </a:tr>
              <a:tr h="428625">
                <a:tc>
                  <a:txBody>
                    <a:bodyPr/>
                    <a:lstStyle/>
                    <a:p>
                      <a:pPr marL="0" marR="0">
                        <a:spcBef>
                          <a:spcPts val="0"/>
                        </a:spcBef>
                        <a:spcAft>
                          <a:spcPts val="0"/>
                        </a:spcAft>
                      </a:pPr>
                      <a:r>
                        <a:rPr lang="en-US" sz="1600" b="1" dirty="0">
                          <a:solidFill>
                            <a:srgbClr val="FF0000"/>
                          </a:solidFill>
                          <a:effectLst/>
                        </a:rPr>
                        <a:t>Cho et al. </a:t>
                      </a:r>
                      <a:r>
                        <a:rPr lang="en-US" sz="1600" b="1" dirty="0" smtClean="0">
                          <a:solidFill>
                            <a:srgbClr val="FF0000"/>
                          </a:solidFill>
                          <a:effectLst/>
                        </a:rPr>
                        <a:t>2008</a:t>
                      </a:r>
                      <a:endParaRPr lang="en-US" sz="1800" b="1" dirty="0">
                        <a:solidFill>
                          <a:srgbClr val="FF0000"/>
                        </a:solidFill>
                        <a:effectLst/>
                        <a:latin typeface="+mn-lt"/>
                        <a:ea typeface="Times New Roman"/>
                      </a:endParaRPr>
                    </a:p>
                  </a:txBody>
                  <a:tcPr marL="45720" marR="45720" marT="0" marB="0"/>
                </a:tc>
                <a:tc>
                  <a:txBody>
                    <a:bodyPr/>
                    <a:lstStyle/>
                    <a:p>
                      <a:pPr marL="0" marR="0">
                        <a:spcBef>
                          <a:spcPts val="0"/>
                        </a:spcBef>
                        <a:spcAft>
                          <a:spcPts val="0"/>
                        </a:spcAft>
                      </a:pPr>
                      <a:r>
                        <a:rPr lang="en-US" sz="1600" b="1" dirty="0">
                          <a:solidFill>
                            <a:srgbClr val="FF0000"/>
                          </a:solidFill>
                          <a:effectLst/>
                        </a:rPr>
                        <a:t>Onset of diabetic nephropathy</a:t>
                      </a:r>
                      <a:endParaRPr lang="en-US" sz="1800" b="1" dirty="0">
                        <a:solidFill>
                          <a:srgbClr val="FF0000"/>
                        </a:solidFill>
                        <a:effectLst/>
                        <a:latin typeface="+mn-lt"/>
                        <a:ea typeface="Times New Roman"/>
                      </a:endParaRPr>
                    </a:p>
                  </a:txBody>
                  <a:tcPr marL="45720" marR="45720" marT="0" marB="0"/>
                </a:tc>
                <a:tc>
                  <a:txBody>
                    <a:bodyPr/>
                    <a:lstStyle/>
                    <a:p>
                      <a:pPr marL="0" marR="0" algn="ctr">
                        <a:spcBef>
                          <a:spcPts val="0"/>
                        </a:spcBef>
                        <a:spcAft>
                          <a:spcPts val="0"/>
                        </a:spcAft>
                      </a:pPr>
                      <a:r>
                        <a:rPr lang="en-US" sz="1600" b="1" dirty="0">
                          <a:solidFill>
                            <a:srgbClr val="FF0000"/>
                          </a:solidFill>
                          <a:effectLst/>
                        </a:rPr>
                        <a:t>EHRs</a:t>
                      </a:r>
                      <a:endParaRPr lang="en-US" sz="1800" b="1" dirty="0">
                        <a:solidFill>
                          <a:srgbClr val="FF0000"/>
                        </a:solidFill>
                        <a:effectLst/>
                        <a:latin typeface="+mn-lt"/>
                        <a:ea typeface="Times New Roman"/>
                      </a:endParaRPr>
                    </a:p>
                  </a:txBody>
                  <a:tcPr marL="68580" marR="68580" marT="0" marB="0"/>
                </a:tc>
                <a:tc>
                  <a:txBody>
                    <a:bodyPr/>
                    <a:lstStyle/>
                    <a:p>
                      <a:pPr marL="0" marR="0" algn="ctr">
                        <a:spcBef>
                          <a:spcPts val="0"/>
                        </a:spcBef>
                        <a:spcAft>
                          <a:spcPts val="0"/>
                        </a:spcAft>
                      </a:pPr>
                      <a:r>
                        <a:rPr lang="en-US" sz="1600" b="1" dirty="0">
                          <a:solidFill>
                            <a:srgbClr val="FF0000"/>
                          </a:solidFill>
                          <a:effectLst/>
                        </a:rPr>
                        <a:t>SMLB</a:t>
                      </a:r>
                      <a:endParaRPr lang="en-US" sz="1800" b="1" dirty="0">
                        <a:solidFill>
                          <a:srgbClr val="FF0000"/>
                        </a:solidFill>
                        <a:effectLst/>
                        <a:latin typeface="+mn-lt"/>
                        <a:ea typeface="Times New Roman"/>
                      </a:endParaRPr>
                    </a:p>
                  </a:txBody>
                  <a:tcPr marL="45720" marR="45720" marT="0" marB="0"/>
                </a:tc>
                <a:tc>
                  <a:txBody>
                    <a:bodyPr/>
                    <a:lstStyle/>
                    <a:p>
                      <a:pPr marL="0" marR="0" algn="ctr">
                        <a:spcBef>
                          <a:spcPts val="0"/>
                        </a:spcBef>
                        <a:spcAft>
                          <a:spcPts val="0"/>
                        </a:spcAft>
                      </a:pPr>
                      <a:r>
                        <a:rPr lang="en-US" sz="1600" b="1" dirty="0">
                          <a:solidFill>
                            <a:srgbClr val="FF0000"/>
                          </a:solidFill>
                          <a:effectLst/>
                        </a:rPr>
                        <a:t>184</a:t>
                      </a:r>
                      <a:endParaRPr lang="en-US" sz="1800" b="1" dirty="0">
                        <a:solidFill>
                          <a:srgbClr val="FF0000"/>
                        </a:solidFill>
                        <a:effectLst/>
                        <a:latin typeface="+mn-lt"/>
                        <a:ea typeface="Times New Roman"/>
                      </a:endParaRPr>
                    </a:p>
                  </a:txBody>
                  <a:tcPr marL="45720" marR="45720" marT="0" marB="0"/>
                </a:tc>
                <a:tc>
                  <a:txBody>
                    <a:bodyPr/>
                    <a:lstStyle/>
                    <a:p>
                      <a:pPr marL="0" marR="0">
                        <a:spcBef>
                          <a:spcPts val="0"/>
                        </a:spcBef>
                        <a:spcAft>
                          <a:spcPts val="0"/>
                        </a:spcAft>
                      </a:pPr>
                      <a:r>
                        <a:rPr lang="en-US" sz="1600" b="1" dirty="0">
                          <a:solidFill>
                            <a:srgbClr val="FF0000"/>
                          </a:solidFill>
                          <a:effectLst/>
                        </a:rPr>
                        <a:t>LR, SVM</a:t>
                      </a:r>
                      <a:endParaRPr lang="en-US" sz="1800" b="1" dirty="0">
                        <a:solidFill>
                          <a:srgbClr val="FF0000"/>
                        </a:solidFill>
                        <a:effectLst/>
                        <a:latin typeface="+mn-lt"/>
                        <a:ea typeface="Times New Roman"/>
                      </a:endParaRPr>
                    </a:p>
                  </a:txBody>
                  <a:tcPr marL="45720" marR="45720" marT="0" marB="0"/>
                </a:tc>
                <a:tc>
                  <a:txBody>
                    <a:bodyPr/>
                    <a:lstStyle/>
                    <a:p>
                      <a:pPr marL="0" marR="0">
                        <a:spcBef>
                          <a:spcPts val="0"/>
                        </a:spcBef>
                        <a:spcAft>
                          <a:spcPts val="0"/>
                        </a:spcAft>
                      </a:pPr>
                      <a:r>
                        <a:rPr lang="en-US" sz="1600" b="1" dirty="0">
                          <a:solidFill>
                            <a:srgbClr val="FF0000"/>
                          </a:solidFill>
                          <a:effectLst/>
                        </a:rPr>
                        <a:t>Yes. By temporal abstraction</a:t>
                      </a:r>
                      <a:endParaRPr lang="en-US" sz="1800" b="1" dirty="0">
                        <a:solidFill>
                          <a:srgbClr val="FF0000"/>
                        </a:solidFill>
                        <a:effectLst/>
                        <a:latin typeface="+mn-lt"/>
                        <a:ea typeface="Times New Roman"/>
                      </a:endParaRPr>
                    </a:p>
                  </a:txBody>
                  <a:tcPr marL="45720" marR="45720" marT="0" marB="0"/>
                </a:tc>
              </a:tr>
              <a:tr h="428625">
                <a:tc>
                  <a:txBody>
                    <a:bodyPr/>
                    <a:lstStyle/>
                    <a:p>
                      <a:pPr marL="0" marR="0">
                        <a:spcBef>
                          <a:spcPts val="0"/>
                        </a:spcBef>
                        <a:spcAft>
                          <a:spcPts val="0"/>
                        </a:spcAft>
                      </a:pPr>
                      <a:r>
                        <a:rPr lang="en-US" sz="1600" dirty="0" err="1">
                          <a:effectLst/>
                        </a:rPr>
                        <a:t>Hippisley</a:t>
                      </a:r>
                      <a:r>
                        <a:rPr lang="en-US" sz="1600" dirty="0">
                          <a:effectLst/>
                        </a:rPr>
                        <a:t>-Cox et al. </a:t>
                      </a:r>
                      <a:r>
                        <a:rPr lang="en-US" sz="1600" dirty="0" smtClean="0">
                          <a:effectLst/>
                        </a:rPr>
                        <a:t>2008</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Risk of cardiovascular diseases in 10 years</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Cohort database</a:t>
                      </a:r>
                      <a:endParaRPr lang="en-US" sz="1800">
                        <a:effectLst/>
                        <a:latin typeface="+mn-lt"/>
                        <a:ea typeface="Times New Roman"/>
                      </a:endParaRPr>
                    </a:p>
                  </a:txBody>
                  <a:tcPr marL="68580" marR="68580" marT="0" marB="0"/>
                </a:tc>
                <a:tc>
                  <a:txBody>
                    <a:bodyPr/>
                    <a:lstStyle/>
                    <a:p>
                      <a:pPr marL="0" marR="0" algn="ctr">
                        <a:spcBef>
                          <a:spcPts val="0"/>
                        </a:spcBef>
                        <a:spcAft>
                          <a:spcPts val="0"/>
                        </a:spcAft>
                      </a:pPr>
                      <a:r>
                        <a:rPr lang="en-US" sz="1600">
                          <a:effectLst/>
                        </a:rPr>
                        <a:t>EB</a:t>
                      </a:r>
                      <a:endParaRPr lang="en-US" sz="180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14</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Cox model</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No. Use complete data</a:t>
                      </a:r>
                      <a:endParaRPr lang="en-US" sz="1800" dirty="0">
                        <a:effectLst/>
                        <a:latin typeface="+mn-lt"/>
                        <a:ea typeface="Times New Roman"/>
                      </a:endParaRPr>
                    </a:p>
                  </a:txBody>
                  <a:tcPr marL="45720" marR="45720" marT="0" marB="0"/>
                </a:tc>
              </a:tr>
              <a:tr h="428625">
                <a:tc>
                  <a:txBody>
                    <a:bodyPr/>
                    <a:lstStyle/>
                    <a:p>
                      <a:pPr marL="0" marR="0">
                        <a:spcBef>
                          <a:spcPts val="0"/>
                        </a:spcBef>
                        <a:spcAft>
                          <a:spcPts val="0"/>
                        </a:spcAft>
                      </a:pPr>
                      <a:r>
                        <a:rPr lang="en-US" sz="1600" dirty="0">
                          <a:effectLst/>
                        </a:rPr>
                        <a:t>Clarke et al. </a:t>
                      </a:r>
                      <a:r>
                        <a:rPr lang="en-US" sz="1600" dirty="0" smtClean="0">
                          <a:effectLst/>
                        </a:rPr>
                        <a:t>2004</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Quality-adjusted life years for diabetic patients</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Cohort database</a:t>
                      </a:r>
                      <a:endParaRPr lang="en-US" sz="1800">
                        <a:effectLst/>
                        <a:latin typeface="+mn-lt"/>
                        <a:ea typeface="Times New Roman"/>
                      </a:endParaRPr>
                    </a:p>
                  </a:txBody>
                  <a:tcPr marL="68580" marR="68580" marT="0" marB="0"/>
                </a:tc>
                <a:tc>
                  <a:txBody>
                    <a:bodyPr/>
                    <a:lstStyle/>
                    <a:p>
                      <a:pPr marL="0" marR="0" algn="ctr">
                        <a:spcBef>
                          <a:spcPts val="0"/>
                        </a:spcBef>
                        <a:spcAft>
                          <a:spcPts val="0"/>
                        </a:spcAft>
                      </a:pPr>
                      <a:r>
                        <a:rPr lang="en-US" sz="1600">
                          <a:effectLst/>
                        </a:rPr>
                        <a:t>EB</a:t>
                      </a:r>
                      <a:endParaRPr lang="en-US" sz="180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28</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Weibull model</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No. Use complete data</a:t>
                      </a:r>
                      <a:endParaRPr lang="en-US" sz="1800">
                        <a:effectLst/>
                        <a:latin typeface="+mn-lt"/>
                        <a:ea typeface="Times New Roman"/>
                      </a:endParaRPr>
                    </a:p>
                  </a:txBody>
                  <a:tcPr marL="45720" marR="45720" marT="0" marB="0"/>
                </a:tc>
              </a:tr>
              <a:tr h="428625">
                <a:tc>
                  <a:txBody>
                    <a:bodyPr/>
                    <a:lstStyle/>
                    <a:p>
                      <a:pPr marL="0" marR="0">
                        <a:spcBef>
                          <a:spcPts val="0"/>
                        </a:spcBef>
                        <a:spcAft>
                          <a:spcPts val="0"/>
                        </a:spcAft>
                      </a:pPr>
                      <a:r>
                        <a:rPr lang="en-US" sz="1600" dirty="0">
                          <a:effectLst/>
                        </a:rPr>
                        <a:t>Lumley et al. </a:t>
                      </a:r>
                      <a:r>
                        <a:rPr lang="en-US" sz="1600" dirty="0" smtClean="0">
                          <a:effectLst/>
                        </a:rPr>
                        <a:t>2002</a:t>
                      </a:r>
                      <a:endParaRPr lang="en-US" sz="1800" dirty="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Stroke risk in 5 years</a:t>
                      </a:r>
                      <a:endParaRPr lang="en-US" sz="1800" dirty="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Cohort database</a:t>
                      </a:r>
                      <a:endParaRPr lang="en-US" sz="1800">
                        <a:effectLst/>
                        <a:latin typeface="+mn-lt"/>
                        <a:ea typeface="Times New Roman"/>
                      </a:endParaRPr>
                    </a:p>
                  </a:txBody>
                  <a:tcPr marL="68580" marR="68580" marT="0" marB="0"/>
                </a:tc>
                <a:tc>
                  <a:txBody>
                    <a:bodyPr/>
                    <a:lstStyle/>
                    <a:p>
                      <a:pPr marL="0" marR="0" algn="ctr">
                        <a:spcBef>
                          <a:spcPts val="0"/>
                        </a:spcBef>
                        <a:spcAft>
                          <a:spcPts val="0"/>
                        </a:spcAft>
                      </a:pPr>
                      <a:r>
                        <a:rPr lang="en-US" sz="1600">
                          <a:effectLst/>
                        </a:rPr>
                        <a:t>EB</a:t>
                      </a:r>
                      <a:endParaRPr lang="en-US" sz="1800">
                        <a:effectLst/>
                        <a:latin typeface="+mn-lt"/>
                        <a:ea typeface="Times New Roman"/>
                      </a:endParaRPr>
                    </a:p>
                  </a:txBody>
                  <a:tcPr marL="45720" marR="45720" marT="0" marB="0"/>
                </a:tc>
                <a:tc>
                  <a:txBody>
                    <a:bodyPr/>
                    <a:lstStyle/>
                    <a:p>
                      <a:pPr marL="0" marR="0" algn="ctr">
                        <a:spcBef>
                          <a:spcPts val="0"/>
                        </a:spcBef>
                        <a:spcAft>
                          <a:spcPts val="0"/>
                        </a:spcAft>
                      </a:pPr>
                      <a:r>
                        <a:rPr lang="en-US" sz="1600">
                          <a:effectLst/>
                        </a:rPr>
                        <a:t>10</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a:effectLst/>
                        </a:rPr>
                        <a:t>Cox model</a:t>
                      </a:r>
                      <a:endParaRPr lang="en-US" sz="1800">
                        <a:effectLst/>
                        <a:latin typeface="+mn-lt"/>
                        <a:ea typeface="Times New Roman"/>
                      </a:endParaRPr>
                    </a:p>
                  </a:txBody>
                  <a:tcPr marL="45720" marR="45720" marT="0" marB="0"/>
                </a:tc>
                <a:tc>
                  <a:txBody>
                    <a:bodyPr/>
                    <a:lstStyle/>
                    <a:p>
                      <a:pPr marL="0" marR="0">
                        <a:spcBef>
                          <a:spcPts val="0"/>
                        </a:spcBef>
                        <a:spcAft>
                          <a:spcPts val="0"/>
                        </a:spcAft>
                      </a:pPr>
                      <a:r>
                        <a:rPr lang="en-US" sz="1600" dirty="0">
                          <a:effectLst/>
                        </a:rPr>
                        <a:t>No. Remove patients with missing values</a:t>
                      </a:r>
                      <a:endParaRPr lang="en-US" sz="1800" dirty="0">
                        <a:effectLst/>
                        <a:latin typeface="+mn-lt"/>
                        <a:ea typeface="Times New Roman"/>
                      </a:endParaRPr>
                    </a:p>
                  </a:txBody>
                  <a:tcPr marL="45720" marR="45720" marT="0" marB="0"/>
                </a:tc>
              </a:tr>
            </a:tbl>
          </a:graphicData>
        </a:graphic>
      </p:graphicFrame>
      <p:sp>
        <p:nvSpPr>
          <p:cNvPr id="8" name="Rectangle 7"/>
          <p:cNvSpPr/>
          <p:nvPr/>
        </p:nvSpPr>
        <p:spPr>
          <a:xfrm>
            <a:off x="228600" y="5562600"/>
            <a:ext cx="8839200" cy="523220"/>
          </a:xfrm>
          <a:prstGeom prst="rect">
            <a:avLst/>
          </a:prstGeom>
        </p:spPr>
        <p:txBody>
          <a:bodyPr wrap="square">
            <a:spAutoFit/>
          </a:bodyPr>
          <a:lstStyle/>
          <a:p>
            <a:r>
              <a:rPr lang="en-US" sz="1400" i="1" dirty="0"/>
              <a:t>Note: BN=Bayesian network; EB=evidence-based; LR=logistic regression; NB=naïve </a:t>
            </a:r>
            <a:r>
              <a:rPr lang="en-US" sz="1400" i="1" dirty="0" err="1"/>
              <a:t>bayes</a:t>
            </a:r>
            <a:r>
              <a:rPr lang="en-US" sz="1400" i="1" dirty="0"/>
              <a:t>; SMLB=statistical or machine learning based; SVM=support vector </a:t>
            </a:r>
            <a:r>
              <a:rPr lang="en-US" sz="1400" i="1" dirty="0" smtClean="0"/>
              <a:t>machine</a:t>
            </a:r>
            <a:endParaRPr lang="en-US" sz="1400" i="1" dirty="0"/>
          </a:p>
        </p:txBody>
      </p:sp>
    </p:spTree>
    <p:extLst>
      <p:ext uri="{BB962C8B-B14F-4D97-AF65-F5344CB8AC3E}">
        <p14:creationId xmlns:p14="http://schemas.microsoft.com/office/powerpoint/2010/main" val="3813860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533400" y="1417637"/>
            <a:ext cx="8153400" cy="4754563"/>
          </a:xfrm>
        </p:spPr>
        <p:txBody>
          <a:bodyPr>
            <a:normAutofit/>
          </a:bodyPr>
          <a:lstStyle/>
          <a:p>
            <a:r>
              <a:rPr lang="en-US" dirty="0" smtClean="0"/>
              <a:t>Business Analytics and </a:t>
            </a:r>
            <a:r>
              <a:rPr lang="en-US" dirty="0" smtClean="0"/>
              <a:t>Big </a:t>
            </a:r>
            <a:r>
              <a:rPr lang="en-US" dirty="0" smtClean="0"/>
              <a:t>Data: Overview</a:t>
            </a:r>
          </a:p>
          <a:p>
            <a:endParaRPr lang="en-US" dirty="0" smtClean="0"/>
          </a:p>
          <a:p>
            <a:r>
              <a:rPr lang="en-US" dirty="0" smtClean="0"/>
              <a:t>Health Big Data Analytics: EHR &amp; Patient Social Media Analytics Research</a:t>
            </a:r>
          </a:p>
          <a:p>
            <a:r>
              <a:rPr lang="en-US" dirty="0" err="1" smtClean="0"/>
              <a:t>DiabeticLink</a:t>
            </a:r>
            <a:r>
              <a:rPr lang="en-US" dirty="0" smtClean="0"/>
              <a:t> Development</a:t>
            </a:r>
          </a:p>
        </p:txBody>
      </p:sp>
      <p:sp>
        <p:nvSpPr>
          <p:cNvPr id="4" name="Slide Number Placeholder 3"/>
          <p:cNvSpPr>
            <a:spLocks noGrp="1"/>
          </p:cNvSpPr>
          <p:nvPr>
            <p:ph type="sldNum" sz="quarter" idx="12"/>
          </p:nvPr>
        </p:nvSpPr>
        <p:spPr/>
        <p:txBody>
          <a:bodyPr/>
          <a:lstStyle/>
          <a:p>
            <a:fld id="{4DE59987-43F9-4DF6-9F0D-D0A42C22B1AE}" type="slidenum">
              <a:rPr lang="en-US" smtClean="0"/>
              <a:pPr/>
              <a:t>2</a:t>
            </a:fld>
            <a:endParaRPr lang="en-US"/>
          </a:p>
        </p:txBody>
      </p:sp>
    </p:spTree>
    <p:extLst>
      <p:ext uri="{BB962C8B-B14F-4D97-AF65-F5344CB8AC3E}">
        <p14:creationId xmlns:p14="http://schemas.microsoft.com/office/powerpoint/2010/main" val="3523224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Framework</a:t>
            </a:r>
            <a:endParaRPr lang="en-US" dirty="0"/>
          </a:p>
        </p:txBody>
      </p:sp>
      <p:sp>
        <p:nvSpPr>
          <p:cNvPr id="3" name="Content Placeholder 2"/>
          <p:cNvSpPr>
            <a:spLocks noGrp="1"/>
          </p:cNvSpPr>
          <p:nvPr>
            <p:ph idx="1"/>
          </p:nvPr>
        </p:nvSpPr>
        <p:spPr>
          <a:xfrm>
            <a:off x="457200" y="3429000"/>
            <a:ext cx="8229600" cy="2971800"/>
          </a:xfrm>
        </p:spPr>
        <p:txBody>
          <a:bodyPr>
            <a:normAutofit/>
          </a:bodyPr>
          <a:lstStyle/>
          <a:p>
            <a:r>
              <a:rPr lang="en-US" b="1" dirty="0" smtClean="0"/>
              <a:t>Design Rationales</a:t>
            </a:r>
          </a:p>
          <a:p>
            <a:pPr lvl="1"/>
            <a:r>
              <a:rPr lang="en-US" sz="1800" b="1" dirty="0" smtClean="0">
                <a:solidFill>
                  <a:srgbClr val="FF0000"/>
                </a:solidFill>
              </a:rPr>
              <a:t>Guideline-based feature selection</a:t>
            </a:r>
            <a:r>
              <a:rPr lang="en-US" sz="1800" dirty="0" smtClean="0">
                <a:solidFill>
                  <a:srgbClr val="FF0000"/>
                </a:solidFill>
              </a:rPr>
              <a:t>: obtain clinically meaningful features</a:t>
            </a:r>
          </a:p>
          <a:p>
            <a:pPr lvl="1"/>
            <a:r>
              <a:rPr lang="en-US" sz="1800" b="1" dirty="0" smtClean="0">
                <a:solidFill>
                  <a:srgbClr val="FF0000"/>
                </a:solidFill>
              </a:rPr>
              <a:t>Temporal Regularization</a:t>
            </a:r>
            <a:r>
              <a:rPr lang="en-US" sz="1800" dirty="0" smtClean="0">
                <a:solidFill>
                  <a:srgbClr val="FF0000"/>
                </a:solidFill>
              </a:rPr>
              <a:t>: handle irregularly spaced data</a:t>
            </a:r>
          </a:p>
          <a:p>
            <a:pPr lvl="1"/>
            <a:r>
              <a:rPr lang="en-US" sz="1800" b="1" dirty="0">
                <a:solidFill>
                  <a:srgbClr val="FF0000"/>
                </a:solidFill>
              </a:rPr>
              <a:t>Data abstraction</a:t>
            </a:r>
            <a:r>
              <a:rPr lang="en-US" sz="1800" dirty="0">
                <a:solidFill>
                  <a:srgbClr val="FF0000"/>
                </a:solidFill>
              </a:rPr>
              <a:t>: reduce data dimensionality and bring out semantics</a:t>
            </a:r>
          </a:p>
          <a:p>
            <a:pPr lvl="1"/>
            <a:r>
              <a:rPr lang="en-US" sz="1800" b="1" dirty="0" smtClean="0"/>
              <a:t>Multiple imputation</a:t>
            </a:r>
            <a:r>
              <a:rPr lang="en-US" sz="1800" dirty="0" smtClean="0"/>
              <a:t>: handle missing data</a:t>
            </a:r>
          </a:p>
          <a:p>
            <a:pPr lvl="1"/>
            <a:r>
              <a:rPr lang="en-US" sz="1800" b="1" dirty="0" smtClean="0"/>
              <a:t>Extended Cox models</a:t>
            </a:r>
            <a:r>
              <a:rPr lang="en-US" sz="1800" dirty="0" smtClean="0"/>
              <a:t>: time-to-event modeling with time-dependent covariates</a:t>
            </a:r>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4194441964"/>
              </p:ext>
            </p:extLst>
          </p:nvPr>
        </p:nvGraphicFramePr>
        <p:xfrm>
          <a:off x="381000" y="1219200"/>
          <a:ext cx="8585151" cy="2057400"/>
        </p:xfrm>
        <a:graphic>
          <a:graphicData uri="http://schemas.openxmlformats.org/presentationml/2006/ole">
            <mc:AlternateContent xmlns:mc="http://schemas.openxmlformats.org/markup-compatibility/2006">
              <mc:Choice xmlns:v="urn:schemas-microsoft-com:vml" Requires="v">
                <p:oleObj spid="_x0000_s1086" name="Visio" r:id="rId3" imgW="6823288" imgH="1635120" progId="Visio.Drawing.11">
                  <p:embed/>
                </p:oleObj>
              </mc:Choice>
              <mc:Fallback>
                <p:oleObj name="Visio" r:id="rId3" imgW="6823288" imgH="1635120" progId="Visio.Drawing.11">
                  <p:embed/>
                  <p:pic>
                    <p:nvPicPr>
                      <p:cNvPr id="0" name=""/>
                      <p:cNvPicPr/>
                      <p:nvPr/>
                    </p:nvPicPr>
                    <p:blipFill>
                      <a:blip r:embed="rId4"/>
                      <a:stretch>
                        <a:fillRect/>
                      </a:stretch>
                    </p:blipFill>
                    <p:spPr>
                      <a:xfrm>
                        <a:off x="381000" y="1219200"/>
                        <a:ext cx="8585151" cy="2057400"/>
                      </a:xfrm>
                      <a:prstGeom prst="rect">
                        <a:avLst/>
                      </a:prstGeom>
                    </p:spPr>
                  </p:pic>
                </p:oleObj>
              </mc:Fallback>
            </mc:AlternateContent>
          </a:graphicData>
        </a:graphic>
      </p:graphicFrame>
    </p:spTree>
    <p:extLst>
      <p:ext uri="{BB962C8B-B14F-4D97-AF65-F5344CB8AC3E}">
        <p14:creationId xmlns:p14="http://schemas.microsoft.com/office/powerpoint/2010/main" val="3732892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38200"/>
          </a:xfrm>
        </p:spPr>
        <p:txBody>
          <a:bodyPr>
            <a:normAutofit fontScale="90000"/>
          </a:bodyPr>
          <a:lstStyle/>
          <a:p>
            <a:r>
              <a:rPr lang="en-US" dirty="0"/>
              <a:t>Guideline-based Feature </a:t>
            </a:r>
            <a:r>
              <a:rPr lang="en-US" dirty="0" smtClean="0"/>
              <a:t>Selection (cont.)</a:t>
            </a:r>
            <a:endParaRPr lang="en-US" dirty="0"/>
          </a:p>
        </p:txBody>
      </p:sp>
      <p:sp>
        <p:nvSpPr>
          <p:cNvPr id="3" name="Content Placeholder 2"/>
          <p:cNvSpPr>
            <a:spLocks noGrp="1"/>
          </p:cNvSpPr>
          <p:nvPr>
            <p:ph idx="1"/>
          </p:nvPr>
        </p:nvSpPr>
        <p:spPr>
          <a:xfrm>
            <a:off x="457200" y="914400"/>
            <a:ext cx="8229600" cy="4525963"/>
          </a:xfrm>
        </p:spPr>
        <p:txBody>
          <a:bodyPr/>
          <a:lstStyle/>
          <a:p>
            <a:r>
              <a:rPr lang="en-US" dirty="0"/>
              <a:t>We arrange the concepts </a:t>
            </a:r>
            <a:r>
              <a:rPr lang="en-US" dirty="0" smtClean="0"/>
              <a:t>in </a:t>
            </a:r>
            <a:r>
              <a:rPr lang="en-US" dirty="0"/>
              <a:t>three dimensions: evaluations, diagnoses, and treatments</a:t>
            </a:r>
            <a:r>
              <a:rPr lang="en-US" dirty="0" smtClean="0"/>
              <a:t>.</a:t>
            </a:r>
          </a:p>
          <a:p>
            <a:pPr lvl="1"/>
            <a:r>
              <a:rPr lang="en-US" sz="1800" b="1" dirty="0">
                <a:solidFill>
                  <a:srgbClr val="FF0000"/>
                </a:solidFill>
              </a:rPr>
              <a:t>About one hundred concepts are extracted and encoded from the AACE guidelines. </a:t>
            </a:r>
            <a:r>
              <a:rPr lang="en-US" sz="1800" dirty="0" smtClean="0"/>
              <a:t>The table shows a subset of the instances. We then manually </a:t>
            </a:r>
            <a:r>
              <a:rPr lang="en-US" sz="1800" dirty="0"/>
              <a:t>map these concepts to the </a:t>
            </a:r>
            <a:r>
              <a:rPr lang="en-US" sz="1800" b="1" dirty="0">
                <a:solidFill>
                  <a:srgbClr val="FF0000"/>
                </a:solidFill>
              </a:rPr>
              <a:t>corresponding items in EHRs, resulting in about 400 ICD9 diagnosis codes, 150 unique treatments, and 20 lab tests and physical evaluations.</a:t>
            </a:r>
          </a:p>
        </p:txBody>
      </p:sp>
      <p:graphicFrame>
        <p:nvGraphicFramePr>
          <p:cNvPr id="7" name="Content Placeholder 5"/>
          <p:cNvGraphicFramePr>
            <a:graphicFrameLocks/>
          </p:cNvGraphicFramePr>
          <p:nvPr>
            <p:extLst/>
          </p:nvPr>
        </p:nvGraphicFramePr>
        <p:xfrm>
          <a:off x="533400" y="3352800"/>
          <a:ext cx="8229600" cy="3321946"/>
        </p:xfrm>
        <a:graphic>
          <a:graphicData uri="http://schemas.openxmlformats.org/drawingml/2006/table">
            <a:tbl>
              <a:tblPr firstRow="1" firstCol="1" bandRow="1">
                <a:tableStyleId>{46F890A9-2807-4EBB-B81D-B2AA78EC7F39}</a:tableStyleId>
              </a:tblPr>
              <a:tblGrid>
                <a:gridCol w="1224643"/>
                <a:gridCol w="1973036"/>
                <a:gridCol w="2517322"/>
                <a:gridCol w="2514599"/>
              </a:tblGrid>
              <a:tr h="243247">
                <a:tc>
                  <a:txBody>
                    <a:bodyPr/>
                    <a:lstStyle/>
                    <a:p>
                      <a:pPr marL="0" marR="0">
                        <a:spcBef>
                          <a:spcPts val="0"/>
                        </a:spcBef>
                        <a:spcAft>
                          <a:spcPts val="0"/>
                        </a:spcAft>
                      </a:pPr>
                      <a:r>
                        <a:rPr lang="en-US" sz="1400" dirty="0">
                          <a:effectLst/>
                        </a:rPr>
                        <a:t>Category</a:t>
                      </a:r>
                      <a:endParaRPr lang="en-US" sz="1600" dirty="0">
                        <a:effectLst/>
                        <a:latin typeface="Times New Roman"/>
                        <a:ea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dirty="0">
                          <a:effectLst/>
                        </a:rPr>
                        <a:t>Evaluations</a:t>
                      </a:r>
                      <a:endParaRPr lang="en-US" sz="16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effectLst/>
                        </a:rPr>
                        <a:t>Diagnoses </a:t>
                      </a:r>
                      <a:endParaRPr lang="en-US" sz="16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9525" marR="0">
                        <a:spcBef>
                          <a:spcPts val="0"/>
                        </a:spcBef>
                        <a:spcAft>
                          <a:spcPts val="0"/>
                        </a:spcAft>
                      </a:pPr>
                      <a:r>
                        <a:rPr lang="en-US" sz="1400" dirty="0">
                          <a:effectLst/>
                        </a:rPr>
                        <a:t>Treatments</a:t>
                      </a:r>
                      <a:endParaRPr lang="en-US" sz="16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1798674">
                <a:tc>
                  <a:txBody>
                    <a:bodyPr/>
                    <a:lstStyle/>
                    <a:p>
                      <a:pPr marL="0" marR="0">
                        <a:spcBef>
                          <a:spcPts val="0"/>
                        </a:spcBef>
                        <a:spcAft>
                          <a:spcPts val="0"/>
                        </a:spcAft>
                      </a:pPr>
                      <a:r>
                        <a:rPr lang="en-US" sz="1400" dirty="0">
                          <a:effectLst/>
                        </a:rPr>
                        <a:t>Diabetes</a:t>
                      </a:r>
                      <a:endParaRPr lang="en-US" sz="1600" dirty="0">
                        <a:effectLst/>
                        <a:latin typeface="Times New Roman"/>
                        <a:ea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nSpc>
                          <a:spcPct val="115000"/>
                        </a:lnSpc>
                        <a:spcBef>
                          <a:spcPts val="0"/>
                        </a:spcBef>
                        <a:spcAft>
                          <a:spcPts val="0"/>
                        </a:spcAft>
                        <a:buFont typeface="Symbol"/>
                        <a:buChar char=""/>
                      </a:pPr>
                      <a:r>
                        <a:rPr lang="en-US" sz="1400" dirty="0" smtClean="0">
                          <a:effectLst/>
                        </a:rPr>
                        <a:t>HbA1c</a:t>
                      </a:r>
                      <a:endParaRPr lang="en-US" sz="2000" dirty="0" smtClean="0">
                        <a:effectLst/>
                      </a:endParaRPr>
                    </a:p>
                    <a:p>
                      <a:pPr marL="342900" marR="0" lvl="0" indent="-342900">
                        <a:lnSpc>
                          <a:spcPct val="115000"/>
                        </a:lnSpc>
                        <a:spcBef>
                          <a:spcPts val="0"/>
                        </a:spcBef>
                        <a:spcAft>
                          <a:spcPts val="0"/>
                        </a:spcAft>
                        <a:buFont typeface="Symbol"/>
                        <a:buChar char=""/>
                      </a:pPr>
                      <a:r>
                        <a:rPr lang="en-US" sz="1400" dirty="0" smtClean="0">
                          <a:effectLst/>
                        </a:rPr>
                        <a:t>Fasting glucose</a:t>
                      </a:r>
                      <a:endParaRPr lang="en-US" sz="2000" dirty="0" smtClean="0">
                        <a:effectLst/>
                      </a:endParaRPr>
                    </a:p>
                    <a:p>
                      <a:pPr marL="342900" marR="0" lvl="0" indent="-342900">
                        <a:lnSpc>
                          <a:spcPct val="115000"/>
                        </a:lnSpc>
                        <a:spcBef>
                          <a:spcPts val="0"/>
                        </a:spcBef>
                        <a:spcAft>
                          <a:spcPts val="0"/>
                        </a:spcAft>
                        <a:buFont typeface="Symbol"/>
                        <a:buChar char=""/>
                      </a:pPr>
                      <a:r>
                        <a:rPr lang="en-US" sz="1400" dirty="0" smtClean="0">
                          <a:effectLst/>
                        </a:rPr>
                        <a:t>2 hours after meal glucose</a:t>
                      </a:r>
                      <a:endParaRPr lang="en-US" sz="2000" dirty="0" smtClean="0">
                        <a:effectLst/>
                      </a:endParaRPr>
                    </a:p>
                    <a:p>
                      <a:pPr marL="342900" marR="0" lvl="0" indent="-342900">
                        <a:lnSpc>
                          <a:spcPct val="115000"/>
                        </a:lnSpc>
                        <a:spcBef>
                          <a:spcPts val="0"/>
                        </a:spcBef>
                        <a:spcAft>
                          <a:spcPts val="0"/>
                        </a:spcAft>
                        <a:buFont typeface="Symbol"/>
                        <a:buChar char=""/>
                      </a:pPr>
                      <a:r>
                        <a:rPr lang="en-US" sz="1400" dirty="0" smtClean="0">
                          <a:effectLst/>
                        </a:rPr>
                        <a:t>75 g oral glucose tolerance test</a:t>
                      </a:r>
                      <a:endParaRPr lang="en-US" sz="2000" dirty="0">
                        <a:effectLst/>
                        <a:latin typeface="Microsoft JhengHe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nSpc>
                          <a:spcPct val="115000"/>
                        </a:lnSpc>
                        <a:spcBef>
                          <a:spcPts val="0"/>
                        </a:spcBef>
                        <a:spcAft>
                          <a:spcPts val="0"/>
                        </a:spcAft>
                        <a:buFont typeface="Symbol"/>
                        <a:buChar char=""/>
                      </a:pPr>
                      <a:r>
                        <a:rPr lang="en-US" sz="1400" dirty="0">
                          <a:effectLst/>
                        </a:rPr>
                        <a:t>Polyuria</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Polydipsia</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Polyphagia</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Unexplained weight loss</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Hypoglycemia</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Hyperglycemia</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Hyperosmolar</a:t>
                      </a:r>
                      <a:endParaRPr lang="en-US" sz="2000" dirty="0">
                        <a:effectLst/>
                        <a:latin typeface="Microsoft JhengHe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nSpc>
                          <a:spcPct val="115000"/>
                        </a:lnSpc>
                        <a:spcBef>
                          <a:spcPts val="0"/>
                        </a:spcBef>
                        <a:spcAft>
                          <a:spcPts val="0"/>
                        </a:spcAft>
                        <a:buFont typeface="Symbol"/>
                        <a:buChar char=""/>
                      </a:pPr>
                      <a:r>
                        <a:rPr lang="en-US" sz="1400" dirty="0">
                          <a:effectLst/>
                        </a:rPr>
                        <a:t>Insulin regimen</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DPP-4 inhibitors</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GLP-1 agonists</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Metformin </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Sulfonylurea </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Thiazolidinedione </a:t>
                      </a:r>
                      <a:endParaRPr lang="en-US" sz="2000" dirty="0">
                        <a:effectLst/>
                      </a:endParaRPr>
                    </a:p>
                    <a:p>
                      <a:pPr marL="0" marR="0">
                        <a:spcBef>
                          <a:spcPts val="0"/>
                        </a:spcBef>
                        <a:spcAft>
                          <a:spcPts val="0"/>
                        </a:spcAft>
                      </a:pPr>
                      <a:r>
                        <a:rPr lang="en-US" sz="1400" dirty="0">
                          <a:effectLst/>
                        </a:rPr>
                        <a:t> </a:t>
                      </a:r>
                      <a:endParaRPr lang="en-US" sz="16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80025">
                <a:tc>
                  <a:txBody>
                    <a:bodyPr/>
                    <a:lstStyle/>
                    <a:p>
                      <a:pPr marL="0" marR="0">
                        <a:spcBef>
                          <a:spcPts val="0"/>
                        </a:spcBef>
                        <a:spcAft>
                          <a:spcPts val="0"/>
                        </a:spcAft>
                      </a:pPr>
                      <a:r>
                        <a:rPr lang="en-US" sz="1400" dirty="0">
                          <a:effectLst/>
                        </a:rPr>
                        <a:t>Cardiovascular diseases</a:t>
                      </a:r>
                      <a:endParaRPr lang="en-US" sz="1600" dirty="0">
                        <a:effectLst/>
                        <a:latin typeface="Times New Roman"/>
                        <a:ea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342900" marR="0" lvl="0" indent="-342900">
                        <a:lnSpc>
                          <a:spcPct val="115000"/>
                        </a:lnSpc>
                        <a:spcBef>
                          <a:spcPts val="0"/>
                        </a:spcBef>
                        <a:spcAft>
                          <a:spcPts val="0"/>
                        </a:spcAft>
                        <a:buFont typeface="Symbol"/>
                        <a:buChar char=""/>
                      </a:pPr>
                      <a:r>
                        <a:rPr lang="en-US" sz="1400">
                          <a:effectLst/>
                        </a:rPr>
                        <a:t>Blood pressure</a:t>
                      </a:r>
                      <a:endParaRPr lang="en-US" sz="2000">
                        <a:effectLst/>
                      </a:endParaRPr>
                    </a:p>
                    <a:p>
                      <a:pPr marL="342900" marR="0" lvl="0" indent="-342900">
                        <a:lnSpc>
                          <a:spcPct val="115000"/>
                        </a:lnSpc>
                        <a:spcBef>
                          <a:spcPts val="0"/>
                        </a:spcBef>
                        <a:spcAft>
                          <a:spcPts val="0"/>
                        </a:spcAft>
                        <a:buFont typeface="Symbol"/>
                        <a:buChar char=""/>
                      </a:pPr>
                      <a:r>
                        <a:rPr lang="en-US" sz="1400">
                          <a:effectLst/>
                        </a:rPr>
                        <a:t>LDL cholesterol</a:t>
                      </a:r>
                      <a:endParaRPr lang="en-US" sz="2000">
                        <a:effectLst/>
                      </a:endParaRPr>
                    </a:p>
                    <a:p>
                      <a:pPr marL="342900" marR="0" lvl="0" indent="-342900">
                        <a:lnSpc>
                          <a:spcPct val="115000"/>
                        </a:lnSpc>
                        <a:spcBef>
                          <a:spcPts val="0"/>
                        </a:spcBef>
                        <a:spcAft>
                          <a:spcPts val="0"/>
                        </a:spcAft>
                        <a:buFont typeface="Symbol"/>
                        <a:buChar char=""/>
                      </a:pPr>
                      <a:r>
                        <a:rPr lang="en-US" sz="1400">
                          <a:effectLst/>
                        </a:rPr>
                        <a:t>HDL cholesterol </a:t>
                      </a:r>
                      <a:endParaRPr lang="en-US" sz="2000">
                        <a:effectLst/>
                      </a:endParaRPr>
                    </a:p>
                    <a:p>
                      <a:pPr marL="342900" marR="0" lvl="0" indent="-342900">
                        <a:lnSpc>
                          <a:spcPct val="115000"/>
                        </a:lnSpc>
                        <a:spcBef>
                          <a:spcPts val="0"/>
                        </a:spcBef>
                        <a:spcAft>
                          <a:spcPts val="0"/>
                        </a:spcAft>
                        <a:buFont typeface="Symbol"/>
                        <a:buChar char=""/>
                      </a:pPr>
                      <a:r>
                        <a:rPr lang="en-US" sz="1400">
                          <a:effectLst/>
                        </a:rPr>
                        <a:t>Triglycerides</a:t>
                      </a:r>
                      <a:endParaRPr lang="en-US" sz="2000">
                        <a:effectLst/>
                        <a:latin typeface="Microsoft JhengHe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342900" marR="0" lvl="0" indent="-342900">
                        <a:lnSpc>
                          <a:spcPct val="115000"/>
                        </a:lnSpc>
                        <a:spcBef>
                          <a:spcPts val="0"/>
                        </a:spcBef>
                        <a:spcAft>
                          <a:spcPts val="0"/>
                        </a:spcAft>
                        <a:buFont typeface="Symbol"/>
                        <a:buChar char=""/>
                      </a:pPr>
                      <a:r>
                        <a:rPr lang="en-US" sz="1400" dirty="0">
                          <a:effectLst/>
                        </a:rPr>
                        <a:t>Hypertensive diseases </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Acute coronary syndromes</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Coronary heart diseases</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Disorders of lipoid metabolism</a:t>
                      </a:r>
                      <a:endParaRPr lang="en-US" sz="2000" dirty="0">
                        <a:effectLst/>
                        <a:latin typeface="Microsoft JhengHe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342900" marR="0" lvl="0" indent="-342900">
                        <a:lnSpc>
                          <a:spcPct val="115000"/>
                        </a:lnSpc>
                        <a:spcBef>
                          <a:spcPts val="0"/>
                        </a:spcBef>
                        <a:spcAft>
                          <a:spcPts val="0"/>
                        </a:spcAft>
                        <a:buFont typeface="Symbol"/>
                        <a:buChar char=""/>
                      </a:pPr>
                      <a:r>
                        <a:rPr lang="en-US" sz="1400" dirty="0">
                          <a:effectLst/>
                        </a:rPr>
                        <a:t>Antihypertensive therapy </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Antiplatelet therapy</a:t>
                      </a:r>
                      <a:endParaRPr lang="en-US" sz="2000" dirty="0">
                        <a:effectLst/>
                      </a:endParaRPr>
                    </a:p>
                    <a:p>
                      <a:pPr marL="342900" marR="0" lvl="0" indent="-342900">
                        <a:lnSpc>
                          <a:spcPct val="115000"/>
                        </a:lnSpc>
                        <a:spcBef>
                          <a:spcPts val="0"/>
                        </a:spcBef>
                        <a:spcAft>
                          <a:spcPts val="0"/>
                        </a:spcAft>
                        <a:buFont typeface="Symbol"/>
                        <a:buChar char=""/>
                      </a:pPr>
                      <a:r>
                        <a:rPr lang="en-US" sz="1400" dirty="0">
                          <a:effectLst/>
                        </a:rPr>
                        <a:t>Lipid lowering therapy</a:t>
                      </a:r>
                      <a:endParaRPr lang="en-US" sz="2000" dirty="0">
                        <a:effectLst/>
                        <a:latin typeface="Microsoft JhengHei"/>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199232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Abstraction (cont.)</a:t>
            </a:r>
            <a:endParaRPr lang="en-US" dirty="0"/>
          </a:p>
        </p:txBody>
      </p:sp>
      <p:sp>
        <p:nvSpPr>
          <p:cNvPr id="3" name="Content Placeholder 2"/>
          <p:cNvSpPr>
            <a:spLocks noGrp="1"/>
          </p:cNvSpPr>
          <p:nvPr>
            <p:ph idx="1"/>
          </p:nvPr>
        </p:nvSpPr>
        <p:spPr>
          <a:xfrm>
            <a:off x="392906" y="1143000"/>
            <a:ext cx="8229600" cy="4525963"/>
          </a:xfrm>
        </p:spPr>
        <p:txBody>
          <a:bodyPr/>
          <a:lstStyle/>
          <a:p>
            <a:r>
              <a:rPr lang="en-US" sz="2400" b="1" dirty="0" smtClean="0"/>
              <a:t>Concept </a:t>
            </a:r>
            <a:r>
              <a:rPr lang="en-US" sz="2400" b="1" dirty="0"/>
              <a:t>abstraction </a:t>
            </a:r>
          </a:p>
          <a:p>
            <a:pPr lvl="1"/>
            <a:r>
              <a:rPr lang="en-US" sz="2400" b="1" dirty="0">
                <a:solidFill>
                  <a:srgbClr val="FF0000"/>
                </a:solidFill>
              </a:rPr>
              <a:t>Diagnosis: </a:t>
            </a:r>
            <a:r>
              <a:rPr lang="en-US" sz="2400" dirty="0"/>
              <a:t>ICD9 codes </a:t>
            </a:r>
            <a:r>
              <a:rPr lang="en-US" sz="2400" dirty="0">
                <a:sym typeface="Wingdings" pitchFamily="2" charset="2"/>
              </a:rPr>
              <a:t>are mapped to a higher order concept by using the Clinical Classifications Software </a:t>
            </a:r>
            <a:r>
              <a:rPr lang="en-US" sz="2400" dirty="0"/>
              <a:t>(</a:t>
            </a:r>
            <a:r>
              <a:rPr lang="en-US" sz="2400" dirty="0" err="1"/>
              <a:t>Elixhauser</a:t>
            </a:r>
            <a:r>
              <a:rPr lang="en-US" sz="2400" dirty="0"/>
              <a:t> et al. 2013)</a:t>
            </a:r>
            <a:endParaRPr lang="en-US" sz="2400" dirty="0">
              <a:sym typeface="Wingdings" pitchFamily="2" charset="2"/>
            </a:endParaRPr>
          </a:p>
          <a:p>
            <a:pPr lvl="1"/>
            <a:r>
              <a:rPr lang="en-US" sz="2400" b="1" dirty="0">
                <a:solidFill>
                  <a:srgbClr val="FF0000"/>
                </a:solidFill>
                <a:sym typeface="Wingdings" pitchFamily="2" charset="2"/>
              </a:rPr>
              <a:t>Treatment:</a:t>
            </a:r>
            <a:r>
              <a:rPr lang="en-US" sz="2400" dirty="0">
                <a:sym typeface="Wingdings" pitchFamily="2" charset="2"/>
              </a:rPr>
              <a:t> medications are categorized by their family/class names</a:t>
            </a:r>
          </a:p>
          <a:p>
            <a:endParaRPr lang="en-US" sz="2400" dirty="0"/>
          </a:p>
          <a:p>
            <a:pPr lvl="1"/>
            <a:endParaRPr lang="en-US" dirty="0"/>
          </a:p>
          <a:p>
            <a:pPr lvl="1"/>
            <a:endParaRPr lang="en-US"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505200"/>
            <a:ext cx="5205413" cy="29745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518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Abstraction (cont.)</a:t>
            </a:r>
            <a:endParaRPr lang="en-US" dirty="0"/>
          </a:p>
        </p:txBody>
      </p:sp>
      <p:sp>
        <p:nvSpPr>
          <p:cNvPr id="3" name="Content Placeholder 2"/>
          <p:cNvSpPr>
            <a:spLocks noGrp="1"/>
          </p:cNvSpPr>
          <p:nvPr>
            <p:ph idx="1"/>
          </p:nvPr>
        </p:nvSpPr>
        <p:spPr>
          <a:xfrm>
            <a:off x="381000" y="1319971"/>
            <a:ext cx="8229600" cy="4525963"/>
          </a:xfrm>
        </p:spPr>
        <p:txBody>
          <a:bodyPr>
            <a:normAutofit/>
          </a:bodyPr>
          <a:lstStyle/>
          <a:p>
            <a:r>
              <a:rPr lang="en-US" sz="2000" b="1" dirty="0" smtClean="0"/>
              <a:t>Temporal abstraction</a:t>
            </a:r>
          </a:p>
          <a:p>
            <a:pPr lvl="1"/>
            <a:r>
              <a:rPr lang="en-US" sz="2000" b="1" dirty="0">
                <a:solidFill>
                  <a:srgbClr val="FF0000"/>
                </a:solidFill>
              </a:rPr>
              <a:t>State:</a:t>
            </a:r>
            <a:r>
              <a:rPr lang="en-US" sz="2000" dirty="0"/>
              <a:t> </a:t>
            </a:r>
            <a:r>
              <a:rPr lang="en-US" sz="2000" dirty="0" smtClean="0"/>
              <a:t>For the values of </a:t>
            </a:r>
            <a:r>
              <a:rPr lang="en-US" sz="2000" dirty="0"/>
              <a:t>each numerical </a:t>
            </a:r>
            <a:r>
              <a:rPr lang="en-US" sz="2000" dirty="0" smtClean="0"/>
              <a:t>feature, </a:t>
            </a:r>
            <a:r>
              <a:rPr lang="en-US" sz="2000" dirty="0"/>
              <a:t>we </a:t>
            </a:r>
            <a:r>
              <a:rPr lang="en-US" sz="2000" dirty="0" smtClean="0"/>
              <a:t>discretize them by distributing the values into </a:t>
            </a:r>
            <a:r>
              <a:rPr lang="en-US" sz="2000" dirty="0"/>
              <a:t>three </a:t>
            </a:r>
            <a:r>
              <a:rPr lang="en-US" sz="2000" dirty="0" smtClean="0"/>
              <a:t>bins of equal-frequency: High</a:t>
            </a:r>
            <a:r>
              <a:rPr lang="en-US" sz="2000" dirty="0"/>
              <a:t>, Medium, </a:t>
            </a:r>
            <a:r>
              <a:rPr lang="en-US" sz="2000" dirty="0" smtClean="0"/>
              <a:t>Low.</a:t>
            </a:r>
            <a:endParaRPr lang="en-US" sz="2000" dirty="0"/>
          </a:p>
          <a:p>
            <a:pPr lvl="1"/>
            <a:r>
              <a:rPr lang="en-US" sz="2000" b="1" dirty="0" smtClean="0">
                <a:solidFill>
                  <a:srgbClr val="FF0000"/>
                </a:solidFill>
              </a:rPr>
              <a:t>Trend</a:t>
            </a:r>
            <a:r>
              <a:rPr lang="en-US" sz="2000" b="1" dirty="0">
                <a:solidFill>
                  <a:srgbClr val="FF0000"/>
                </a:solidFill>
              </a:rPr>
              <a:t>:</a:t>
            </a:r>
            <a:r>
              <a:rPr lang="en-US" sz="2000" dirty="0"/>
              <a:t> </a:t>
            </a:r>
            <a:r>
              <a:rPr lang="en-US" sz="2000" dirty="0" smtClean="0"/>
              <a:t>the trend can be either upward and downward depending on whether the an observed value is followed by a greater value. </a:t>
            </a:r>
          </a:p>
          <a:p>
            <a:pPr lvl="1"/>
            <a:endParaRPr lang="en-US" sz="2000" dirty="0"/>
          </a:p>
          <a:p>
            <a:pPr lvl="1"/>
            <a:endParaRPr lang="en-US" sz="2000"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582953"/>
            <a:ext cx="5410200" cy="2989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17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400"/>
            <a:ext cx="8229600" cy="1143000"/>
          </a:xfrm>
        </p:spPr>
        <p:txBody>
          <a:bodyPr/>
          <a:lstStyle/>
          <a:p>
            <a:r>
              <a:rPr lang="en-US" dirty="0" smtClean="0"/>
              <a:t>The Final Feature Set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7051657"/>
              </p:ext>
            </p:extLst>
          </p:nvPr>
        </p:nvGraphicFramePr>
        <p:xfrm>
          <a:off x="295276" y="1066800"/>
          <a:ext cx="8620124" cy="4389119"/>
        </p:xfrm>
        <a:graphic>
          <a:graphicData uri="http://schemas.openxmlformats.org/drawingml/2006/table">
            <a:tbl>
              <a:tblPr firstRow="1" firstCol="1" bandRow="1">
                <a:tableStyleId>{3B4B98B0-60AC-42C2-AFA5-B58CD77FA1E5}</a:tableStyleId>
              </a:tblPr>
              <a:tblGrid>
                <a:gridCol w="2066925"/>
                <a:gridCol w="1082736"/>
                <a:gridCol w="5470463"/>
              </a:tblGrid>
              <a:tr h="0">
                <a:tc>
                  <a:txBody>
                    <a:bodyPr/>
                    <a:lstStyle/>
                    <a:p>
                      <a:pPr marL="0" marR="0">
                        <a:spcBef>
                          <a:spcPts val="0"/>
                        </a:spcBef>
                        <a:spcAft>
                          <a:spcPts val="0"/>
                        </a:spcAft>
                      </a:pPr>
                      <a:r>
                        <a:rPr lang="en-US" sz="1800" dirty="0">
                          <a:effectLst/>
                        </a:rPr>
                        <a:t>Category </a:t>
                      </a:r>
                      <a:endParaRPr lang="en-US" sz="1800" b="1"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Category code </a:t>
                      </a:r>
                      <a:endParaRPr lang="en-US" sz="1800" b="1">
                        <a:effectLst/>
                        <a:latin typeface="Times New Roman"/>
                        <a:ea typeface="Times New Roman"/>
                      </a:endParaRPr>
                    </a:p>
                  </a:txBody>
                  <a:tcPr marL="68580" marR="68580" marT="0" marB="0"/>
                </a:tc>
                <a:tc>
                  <a:txBody>
                    <a:bodyPr/>
                    <a:lstStyle/>
                    <a:p>
                      <a:pPr marL="0" marR="0">
                        <a:spcBef>
                          <a:spcPts val="0"/>
                        </a:spcBef>
                        <a:spcAft>
                          <a:spcPts val="0"/>
                        </a:spcAft>
                      </a:pPr>
                      <a:r>
                        <a:rPr lang="en-US" sz="1800" dirty="0">
                          <a:effectLst/>
                        </a:rPr>
                        <a:t>Variables</a:t>
                      </a:r>
                      <a:endParaRPr lang="en-US" sz="1800" b="1" dirty="0">
                        <a:effectLst/>
                        <a:latin typeface="Times New Roman"/>
                        <a:ea typeface="Times New Roman"/>
                      </a:endParaRPr>
                    </a:p>
                  </a:txBody>
                  <a:tcPr marL="68580" marR="68580" marT="0" marB="0"/>
                </a:tc>
              </a:tr>
              <a:tr h="0">
                <a:tc>
                  <a:txBody>
                    <a:bodyPr/>
                    <a:lstStyle/>
                    <a:p>
                      <a:pPr marL="0" marR="0">
                        <a:spcBef>
                          <a:spcPts val="0"/>
                        </a:spcBef>
                        <a:spcAft>
                          <a:spcPts val="0"/>
                        </a:spcAft>
                      </a:pPr>
                      <a:r>
                        <a:rPr lang="en-US" sz="1800" dirty="0">
                          <a:solidFill>
                            <a:srgbClr val="FF0000"/>
                          </a:solidFill>
                          <a:effectLst/>
                        </a:rPr>
                        <a:t>Baseline</a:t>
                      </a:r>
                      <a:endParaRPr lang="en-US" sz="1800"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Baseline</a:t>
                      </a:r>
                      <a:endParaRPr lang="en-US" sz="1800" dirty="0">
                        <a:effectLst/>
                        <a:latin typeface="Times New Roman"/>
                        <a:ea typeface="Times New Roman"/>
                      </a:endParaRPr>
                    </a:p>
                  </a:txBody>
                  <a:tcPr marL="68580" marR="68580" marT="0" marB="0"/>
                </a:tc>
                <a:tc>
                  <a:txBody>
                    <a:bodyPr/>
                    <a:lstStyle/>
                    <a:p>
                      <a:pPr marL="0" marR="0">
                        <a:spcBef>
                          <a:spcPts val="0"/>
                        </a:spcBef>
                        <a:spcAft>
                          <a:spcPts val="0"/>
                        </a:spcAft>
                      </a:pPr>
                      <a:r>
                        <a:rPr lang="en-US" sz="1800" dirty="0">
                          <a:effectLst/>
                        </a:rPr>
                        <a:t>Sex, age, smoking, HbA1c, fasting glucose, LDL cholesterol, triglyceride, systolic blood pressure, BUN, creatinine, body weight</a:t>
                      </a:r>
                      <a:endParaRPr lang="en-US" sz="1800" dirty="0">
                        <a:effectLst/>
                        <a:latin typeface="Times New Roman"/>
                        <a:ea typeface="Times New Roman"/>
                      </a:endParaRPr>
                    </a:p>
                  </a:txBody>
                  <a:tcPr marL="68580" marR="68580" marT="0" marB="0"/>
                </a:tc>
              </a:tr>
              <a:tr h="0">
                <a:tc>
                  <a:txBody>
                    <a:bodyPr/>
                    <a:lstStyle/>
                    <a:p>
                      <a:pPr marL="0" marR="0">
                        <a:spcBef>
                          <a:spcPts val="0"/>
                        </a:spcBef>
                        <a:spcAft>
                          <a:spcPts val="0"/>
                        </a:spcAft>
                      </a:pPr>
                      <a:r>
                        <a:rPr lang="en-US" sz="1800" dirty="0">
                          <a:solidFill>
                            <a:srgbClr val="FF0000"/>
                          </a:solidFill>
                          <a:effectLst/>
                        </a:rPr>
                        <a:t>Concept abstracted diagnosis features</a:t>
                      </a:r>
                      <a:endParaRPr lang="en-US" sz="1800"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DX</a:t>
                      </a:r>
                      <a:endParaRPr lang="en-US" sz="1800" dirty="0">
                        <a:effectLst/>
                        <a:latin typeface="Times New Roman"/>
                        <a:ea typeface="Times New Roman"/>
                      </a:endParaRPr>
                    </a:p>
                  </a:txBody>
                  <a:tcPr marL="68580" marR="68580" marT="0" marB="0"/>
                </a:tc>
                <a:tc>
                  <a:txBody>
                    <a:bodyPr/>
                    <a:lstStyle/>
                    <a:p>
                      <a:pPr marL="0" marR="0">
                        <a:spcBef>
                          <a:spcPts val="0"/>
                        </a:spcBef>
                        <a:spcAft>
                          <a:spcPts val="0"/>
                        </a:spcAft>
                      </a:pPr>
                      <a:r>
                        <a:rPr lang="en-US" sz="1800">
                          <a:effectLst/>
                        </a:rPr>
                        <a:t>CCS classes 3, 49, 50, 51, 53, 58, 59, 60, 87, 89, 91, 95, 98, 99, 100, 101, 104, 106, 107, 108, 109, 110, 112, 114, 115, 116, 156, 157, 158, 161, 162, 163, 199, 236, 237, 248, 651, 657, 660, 663, and 670</a:t>
                      </a:r>
                      <a:endParaRPr lang="en-US" sz="1800">
                        <a:effectLst/>
                        <a:latin typeface="Times New Roman"/>
                        <a:ea typeface="Times New Roman"/>
                      </a:endParaRPr>
                    </a:p>
                  </a:txBody>
                  <a:tcPr marL="68580" marR="68580" marT="0" marB="0"/>
                </a:tc>
              </a:tr>
              <a:tr h="0">
                <a:tc>
                  <a:txBody>
                    <a:bodyPr/>
                    <a:lstStyle/>
                    <a:p>
                      <a:pPr marL="0" marR="0">
                        <a:spcBef>
                          <a:spcPts val="0"/>
                        </a:spcBef>
                        <a:spcAft>
                          <a:spcPts val="0"/>
                        </a:spcAft>
                      </a:pPr>
                      <a:r>
                        <a:rPr lang="en-US" sz="1800" dirty="0">
                          <a:solidFill>
                            <a:srgbClr val="FF0000"/>
                          </a:solidFill>
                          <a:effectLst/>
                        </a:rPr>
                        <a:t>Concept abstracted treatment features</a:t>
                      </a:r>
                      <a:endParaRPr lang="en-US" sz="1800"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TX</a:t>
                      </a:r>
                      <a:endParaRPr lang="en-US" sz="1800" dirty="0">
                        <a:effectLst/>
                        <a:latin typeface="Times New Roman"/>
                        <a:ea typeface="Times New Roman"/>
                      </a:endParaRPr>
                    </a:p>
                  </a:txBody>
                  <a:tcPr marL="68580" marR="68580" marT="0" marB="0"/>
                </a:tc>
                <a:tc>
                  <a:txBody>
                    <a:bodyPr/>
                    <a:lstStyle/>
                    <a:p>
                      <a:pPr marL="0" marR="0">
                        <a:spcBef>
                          <a:spcPts val="0"/>
                        </a:spcBef>
                        <a:spcAft>
                          <a:spcPts val="0"/>
                        </a:spcAft>
                      </a:pPr>
                      <a:r>
                        <a:rPr lang="en-US" sz="1800">
                          <a:effectLst/>
                        </a:rPr>
                        <a:t>ACE inhibitors, ARBs, amputation, antihypertensive therapy, antiplatelet therapy, DPP4 inhibitors, insulin, lipid lowering therapy, metformin, sulfonylureas, thiazolidinediones</a:t>
                      </a:r>
                      <a:endParaRPr lang="en-US" sz="1800">
                        <a:effectLst/>
                        <a:latin typeface="Times New Roman"/>
                        <a:ea typeface="Times New Roman"/>
                      </a:endParaRPr>
                    </a:p>
                  </a:txBody>
                  <a:tcPr marL="68580" marR="68580" marT="0" marB="0"/>
                </a:tc>
              </a:tr>
              <a:tr h="0">
                <a:tc>
                  <a:txBody>
                    <a:bodyPr/>
                    <a:lstStyle/>
                    <a:p>
                      <a:pPr marL="0" marR="0">
                        <a:spcBef>
                          <a:spcPts val="0"/>
                        </a:spcBef>
                        <a:spcAft>
                          <a:spcPts val="0"/>
                        </a:spcAft>
                      </a:pPr>
                      <a:r>
                        <a:rPr lang="en-US" sz="1800" dirty="0">
                          <a:solidFill>
                            <a:srgbClr val="FF0000"/>
                          </a:solidFill>
                          <a:effectLst/>
                        </a:rPr>
                        <a:t>Temporal abstracted baseline features</a:t>
                      </a:r>
                      <a:endParaRPr lang="en-US" sz="1800"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TA</a:t>
                      </a:r>
                      <a:endParaRPr lang="en-US" sz="1800" dirty="0">
                        <a:effectLst/>
                        <a:latin typeface="Times New Roman"/>
                        <a:ea typeface="Times New Roman"/>
                      </a:endParaRPr>
                    </a:p>
                  </a:txBody>
                  <a:tcPr marL="68580" marR="68580" marT="0" marB="0"/>
                </a:tc>
                <a:tc>
                  <a:txBody>
                    <a:bodyPr/>
                    <a:lstStyle/>
                    <a:p>
                      <a:pPr marL="0" marR="0">
                        <a:spcBef>
                          <a:spcPts val="0"/>
                        </a:spcBef>
                        <a:spcAft>
                          <a:spcPts val="0"/>
                        </a:spcAft>
                      </a:pPr>
                      <a:r>
                        <a:rPr lang="en-US" sz="1800" dirty="0">
                          <a:effectLst/>
                        </a:rPr>
                        <a:t>States and trends of baseline features (HbA1c, glucose AC, LDL cholesterol, triglyceride, BUN, creatinine, body weight, systolic blood pressure)</a:t>
                      </a:r>
                      <a:endParaRPr lang="en-US" sz="1800" dirty="0">
                        <a:effectLst/>
                        <a:latin typeface="Times New Roman"/>
                        <a:ea typeface="Times New Roman"/>
                      </a:endParaRPr>
                    </a:p>
                  </a:txBody>
                  <a:tcPr marL="68580" marR="68580" marT="0" marB="0"/>
                </a:tc>
              </a:tr>
            </a:tbl>
          </a:graphicData>
        </a:graphic>
      </p:graphicFrame>
      <p:sp>
        <p:nvSpPr>
          <p:cNvPr id="6" name="Rectangle 5"/>
          <p:cNvSpPr/>
          <p:nvPr/>
        </p:nvSpPr>
        <p:spPr>
          <a:xfrm>
            <a:off x="304800" y="5486400"/>
            <a:ext cx="8610600" cy="523220"/>
          </a:xfrm>
          <a:prstGeom prst="rect">
            <a:avLst/>
          </a:prstGeom>
        </p:spPr>
        <p:txBody>
          <a:bodyPr wrap="square">
            <a:spAutoFit/>
          </a:bodyPr>
          <a:lstStyle/>
          <a:p>
            <a:r>
              <a:rPr lang="en-US" sz="1400" dirty="0" smtClean="0"/>
              <a:t>Note: Some </a:t>
            </a:r>
            <a:r>
              <a:rPr lang="en-US" sz="1400" dirty="0"/>
              <a:t>lab tests, e.g., HDL cholesterol or glomerular filtration rate, were not included in our final feature set because less than 50% of our patients receive these tests.</a:t>
            </a:r>
          </a:p>
        </p:txBody>
      </p:sp>
    </p:spTree>
    <p:extLst>
      <p:ext uri="{BB962C8B-B14F-4D97-AF65-F5344CB8AC3E}">
        <p14:creationId xmlns:p14="http://schemas.microsoft.com/office/powerpoint/2010/main" val="3157264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Cox Model</a:t>
            </a:r>
            <a:endParaRPr lang="en-US" dirty="0"/>
          </a:p>
        </p:txBody>
      </p:sp>
      <p:sp>
        <p:nvSpPr>
          <p:cNvPr id="3" name="Content Placeholder 2"/>
          <p:cNvSpPr>
            <a:spLocks noGrp="1"/>
          </p:cNvSpPr>
          <p:nvPr>
            <p:ph idx="1"/>
          </p:nvPr>
        </p:nvSpPr>
        <p:spPr>
          <a:xfrm>
            <a:off x="457200" y="1600200"/>
            <a:ext cx="8229600" cy="4800600"/>
          </a:xfrm>
        </p:spPr>
        <p:txBody>
          <a:bodyPr>
            <a:normAutofit fontScale="70000" lnSpcReduction="20000"/>
          </a:bodyPr>
          <a:lstStyle/>
          <a:p>
            <a:r>
              <a:rPr lang="en-US" dirty="0"/>
              <a:t>Cox </a:t>
            </a:r>
            <a:r>
              <a:rPr lang="en-US" dirty="0" smtClean="0"/>
              <a:t>proportional hazards model is a popular tool for </a:t>
            </a:r>
            <a:r>
              <a:rPr lang="en-US" dirty="0"/>
              <a:t>time-to-event </a:t>
            </a:r>
            <a:r>
              <a:rPr lang="en-US" dirty="0" smtClean="0"/>
              <a:t>analysis</a:t>
            </a:r>
            <a:r>
              <a:rPr lang="en-US" dirty="0"/>
              <a:t>. </a:t>
            </a:r>
            <a:endParaRPr lang="en-US" dirty="0" smtClean="0"/>
          </a:p>
          <a:p>
            <a:pPr lvl="1"/>
            <a:r>
              <a:rPr lang="en-US" dirty="0" smtClean="0"/>
              <a:t>Proportional hazards: </a:t>
            </a:r>
          </a:p>
          <a:p>
            <a:pPr lvl="3"/>
            <a:endParaRPr lang="en-US" dirty="0" smtClean="0"/>
          </a:p>
          <a:p>
            <a:r>
              <a:rPr lang="en-US" dirty="0" smtClean="0"/>
              <a:t>A Cox </a:t>
            </a:r>
            <a:r>
              <a:rPr lang="en-US" dirty="0"/>
              <a:t>model (Cox 1972</a:t>
            </a:r>
            <a:r>
              <a:rPr lang="en-US" dirty="0" smtClean="0"/>
              <a:t>) is given by</a:t>
            </a:r>
          </a:p>
          <a:p>
            <a:pPr lvl="3"/>
            <a:endParaRPr lang="en-US" dirty="0"/>
          </a:p>
          <a:p>
            <a:r>
              <a:rPr lang="en-US" dirty="0" smtClean="0">
                <a:solidFill>
                  <a:srgbClr val="FF0000"/>
                </a:solidFill>
              </a:rPr>
              <a:t>An extended Cox model allows covariates to change over time, enabling a more flexible </a:t>
            </a:r>
            <a:r>
              <a:rPr lang="en-US" dirty="0">
                <a:solidFill>
                  <a:srgbClr val="FF0000"/>
                </a:solidFill>
              </a:rPr>
              <a:t>modeling framework (Fisher and Lin 1999). </a:t>
            </a:r>
            <a:r>
              <a:rPr lang="en-US" dirty="0" smtClean="0"/>
              <a:t>The </a:t>
            </a:r>
            <a:r>
              <a:rPr lang="en-US" dirty="0"/>
              <a:t>extended model </a:t>
            </a:r>
            <a:r>
              <a:rPr lang="en-US" dirty="0" smtClean="0"/>
              <a:t>is given by</a:t>
            </a:r>
          </a:p>
          <a:p>
            <a:pPr lvl="1"/>
            <a:endParaRPr lang="en-US" dirty="0"/>
          </a:p>
          <a:p>
            <a:endParaRPr lang="en-US" dirty="0"/>
          </a:p>
          <a:p>
            <a:pPr marL="0" indent="0">
              <a:buNone/>
            </a:pPr>
            <a:r>
              <a:rPr lang="en-US" sz="1400" dirty="0" smtClean="0"/>
              <a:t>       </a:t>
            </a:r>
          </a:p>
          <a:p>
            <a:pPr marL="0" indent="0">
              <a:buNone/>
            </a:pPr>
            <a:endParaRPr lang="en-US" sz="2100" dirty="0"/>
          </a:p>
          <a:p>
            <a:pPr marL="0" indent="0">
              <a:buNone/>
            </a:pPr>
            <a:r>
              <a:rPr lang="en-US" sz="2100" dirty="0" smtClean="0"/>
              <a:t>  where h(t, </a:t>
            </a:r>
            <a:r>
              <a:rPr lang="en-US" sz="2100" b="1" dirty="0" smtClean="0"/>
              <a:t>X</a:t>
            </a:r>
            <a:r>
              <a:rPr lang="en-US" sz="2100" dirty="0" smtClean="0"/>
              <a:t>(t)) is the hazard value at time t,</a:t>
            </a:r>
          </a:p>
          <a:p>
            <a:pPr marL="0" indent="0">
              <a:buNone/>
            </a:pPr>
            <a:r>
              <a:rPr lang="en-US" sz="2100" dirty="0" smtClean="0"/>
              <a:t>	    h</a:t>
            </a:r>
            <a:r>
              <a:rPr lang="en-US" sz="2100" baseline="-25000" dirty="0" smtClean="0"/>
              <a:t>0</a:t>
            </a:r>
            <a:r>
              <a:rPr lang="en-US" sz="2100" dirty="0" smtClean="0"/>
              <a:t>(t) is an arbitrary baseline hazard function,</a:t>
            </a:r>
          </a:p>
          <a:p>
            <a:pPr marL="0" indent="0">
              <a:buNone/>
            </a:pPr>
            <a:r>
              <a:rPr lang="en-US" sz="2100" dirty="0" smtClean="0"/>
              <a:t>	    </a:t>
            </a:r>
            <a:r>
              <a:rPr lang="en-US" sz="2100" b="1" dirty="0" smtClean="0"/>
              <a:t>X</a:t>
            </a:r>
            <a:r>
              <a:rPr lang="en-US" sz="2100" dirty="0" smtClean="0"/>
              <a:t> is a covariate matrix, containing P</a:t>
            </a:r>
            <a:r>
              <a:rPr lang="en-US" sz="2100" baseline="-25000" dirty="0" smtClean="0"/>
              <a:t>1</a:t>
            </a:r>
            <a:r>
              <a:rPr lang="en-US" sz="2100" dirty="0" smtClean="0"/>
              <a:t> time independent covariates and P</a:t>
            </a:r>
            <a:r>
              <a:rPr lang="en-US" sz="2100" baseline="-25000" dirty="0" smtClean="0"/>
              <a:t>2</a:t>
            </a:r>
            <a:r>
              <a:rPr lang="en-US" sz="2100" dirty="0" smtClean="0"/>
              <a:t> time dependent covariates. </a:t>
            </a:r>
          </a:p>
        </p:txBody>
      </p:sp>
      <p:graphicFrame>
        <p:nvGraphicFramePr>
          <p:cNvPr id="4" name="Object 3"/>
          <p:cNvGraphicFramePr>
            <a:graphicFrameLocks noChangeAspect="1"/>
          </p:cNvGraphicFramePr>
          <p:nvPr>
            <p:extLst>
              <p:ext uri="{D42A27DB-BD31-4B8C-83A1-F6EECF244321}">
                <p14:modId xmlns:p14="http://schemas.microsoft.com/office/powerpoint/2010/main" val="967159122"/>
              </p:ext>
            </p:extLst>
          </p:nvPr>
        </p:nvGraphicFramePr>
        <p:xfrm>
          <a:off x="2590800" y="4267200"/>
          <a:ext cx="4764505" cy="838200"/>
        </p:xfrm>
        <a:graphic>
          <a:graphicData uri="http://schemas.openxmlformats.org/presentationml/2006/ole">
            <mc:AlternateContent xmlns:mc="http://schemas.openxmlformats.org/markup-compatibility/2006">
              <mc:Choice xmlns:v="urn:schemas-microsoft-com:vml" Requires="v">
                <p:oleObj spid="_x0000_s2214" name="Equation" r:id="rId3" imgW="2743200" imgH="482400" progId="Equation.DSMT4">
                  <p:embed/>
                </p:oleObj>
              </mc:Choice>
              <mc:Fallback>
                <p:oleObj name="Equation" r:id="rId3" imgW="2743200" imgH="482400" progId="Equation.DSMT4">
                  <p:embed/>
                  <p:pic>
                    <p:nvPicPr>
                      <p:cNvPr id="0" name=""/>
                      <p:cNvPicPr/>
                      <p:nvPr/>
                    </p:nvPicPr>
                    <p:blipFill>
                      <a:blip r:embed="rId4"/>
                      <a:stretch>
                        <a:fillRect/>
                      </a:stretch>
                    </p:blipFill>
                    <p:spPr>
                      <a:xfrm>
                        <a:off x="2590800" y="4267200"/>
                        <a:ext cx="4764505" cy="838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32754083"/>
              </p:ext>
            </p:extLst>
          </p:nvPr>
        </p:nvGraphicFramePr>
        <p:xfrm>
          <a:off x="3886200" y="2209800"/>
          <a:ext cx="2095500" cy="484187"/>
        </p:xfrm>
        <a:graphic>
          <a:graphicData uri="http://schemas.openxmlformats.org/presentationml/2006/ole">
            <mc:AlternateContent xmlns:mc="http://schemas.openxmlformats.org/markup-compatibility/2006">
              <mc:Choice xmlns:v="urn:schemas-microsoft-com:vml" Requires="v">
                <p:oleObj spid="_x0000_s2215" name="Equation" r:id="rId5" imgW="1206360" imgH="279360" progId="Equation.DSMT4">
                  <p:embed/>
                </p:oleObj>
              </mc:Choice>
              <mc:Fallback>
                <p:oleObj name="Equation" r:id="rId5" imgW="1206360" imgH="279360" progId="Equation.DSMT4">
                  <p:embed/>
                  <p:pic>
                    <p:nvPicPr>
                      <p:cNvPr id="0" name=""/>
                      <p:cNvPicPr>
                        <a:picLocks noChangeAspect="1" noChangeArrowheads="1"/>
                      </p:cNvPicPr>
                      <p:nvPr/>
                    </p:nvPicPr>
                    <p:blipFill>
                      <a:blip r:embed="rId6"/>
                      <a:srcRect/>
                      <a:stretch>
                        <a:fillRect/>
                      </a:stretch>
                    </p:blipFill>
                    <p:spPr bwMode="auto">
                      <a:xfrm>
                        <a:off x="3886200" y="2209800"/>
                        <a:ext cx="2095500"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14576696"/>
              </p:ext>
            </p:extLst>
          </p:nvPr>
        </p:nvGraphicFramePr>
        <p:xfrm>
          <a:off x="5486400" y="2590800"/>
          <a:ext cx="3132138" cy="838200"/>
        </p:xfrm>
        <a:graphic>
          <a:graphicData uri="http://schemas.openxmlformats.org/presentationml/2006/ole">
            <mc:AlternateContent xmlns:mc="http://schemas.openxmlformats.org/markup-compatibility/2006">
              <mc:Choice xmlns:v="urn:schemas-microsoft-com:vml" Requires="v">
                <p:oleObj spid="_x0000_s2216" name="Equation" r:id="rId7" imgW="1803240" imgH="482400" progId="Equation.DSMT4">
                  <p:embed/>
                </p:oleObj>
              </mc:Choice>
              <mc:Fallback>
                <p:oleObj name="Equation" r:id="rId7" imgW="1803240" imgH="482400" progId="Equation.DSMT4">
                  <p:embed/>
                  <p:pic>
                    <p:nvPicPr>
                      <p:cNvPr id="0" name=""/>
                      <p:cNvPicPr>
                        <a:picLocks noChangeAspect="1" noChangeArrowheads="1"/>
                      </p:cNvPicPr>
                      <p:nvPr/>
                    </p:nvPicPr>
                    <p:blipFill>
                      <a:blip r:embed="rId8"/>
                      <a:srcRect/>
                      <a:stretch>
                        <a:fillRect/>
                      </a:stretch>
                    </p:blipFill>
                    <p:spPr bwMode="auto">
                      <a:xfrm>
                        <a:off x="5486400" y="2590800"/>
                        <a:ext cx="3132138"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7114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08"/>
            <a:ext cx="8229600" cy="1143000"/>
          </a:xfrm>
        </p:spPr>
        <p:txBody>
          <a:bodyPr/>
          <a:lstStyle/>
          <a:p>
            <a:r>
              <a:rPr lang="en-US" dirty="0"/>
              <a:t>Extended Cox Model (cont.)</a:t>
            </a:r>
          </a:p>
        </p:txBody>
      </p:sp>
      <p:sp>
        <p:nvSpPr>
          <p:cNvPr id="3" name="Content Placeholder 2"/>
          <p:cNvSpPr>
            <a:spLocks noGrp="1"/>
          </p:cNvSpPr>
          <p:nvPr>
            <p:ph idx="1"/>
          </p:nvPr>
        </p:nvSpPr>
        <p:spPr>
          <a:xfrm>
            <a:off x="457200" y="1295400"/>
            <a:ext cx="8229600" cy="4876800"/>
          </a:xfrm>
        </p:spPr>
        <p:txBody>
          <a:bodyPr>
            <a:normAutofit/>
          </a:bodyPr>
          <a:lstStyle/>
          <a:p>
            <a:r>
              <a:rPr lang="en-US" sz="2500" dirty="0" smtClean="0"/>
              <a:t>The </a:t>
            </a:r>
            <a:r>
              <a:rPr lang="en-US" sz="2500" i="1" dirty="0">
                <a:latin typeface="Times New Roman" pitchFamily="18" charset="0"/>
                <a:cs typeface="Times New Roman" pitchFamily="18" charset="0"/>
              </a:rPr>
              <a:t>baseline </a:t>
            </a:r>
            <a:r>
              <a:rPr lang="en-US" sz="2500" dirty="0" smtClean="0"/>
              <a:t>model </a:t>
            </a:r>
            <a:r>
              <a:rPr lang="en-US" sz="2500" dirty="0"/>
              <a:t>uses only the baseline </a:t>
            </a:r>
            <a:r>
              <a:rPr lang="en-US" sz="2500" dirty="0" smtClean="0"/>
              <a:t>features. </a:t>
            </a:r>
          </a:p>
          <a:p>
            <a:pPr marL="0" indent="0">
              <a:buNone/>
            </a:pPr>
            <a:endParaRPr lang="en-US" sz="2500" dirty="0" smtClean="0">
              <a:solidFill>
                <a:srgbClr val="FF0000"/>
              </a:solidFill>
            </a:endParaRPr>
          </a:p>
          <a:p>
            <a:r>
              <a:rPr lang="en-US" sz="2500" dirty="0" smtClean="0">
                <a:solidFill>
                  <a:srgbClr val="FF0000"/>
                </a:solidFill>
              </a:rPr>
              <a:t>The </a:t>
            </a:r>
            <a:r>
              <a:rPr lang="en-US" sz="2500" i="1" dirty="0">
                <a:solidFill>
                  <a:srgbClr val="FF0000"/>
                </a:solidFill>
                <a:latin typeface="Times New Roman" pitchFamily="18" charset="0"/>
                <a:cs typeface="Times New Roman" pitchFamily="18" charset="0"/>
              </a:rPr>
              <a:t>extended </a:t>
            </a:r>
            <a:r>
              <a:rPr lang="en-US" sz="2500" dirty="0" smtClean="0">
                <a:solidFill>
                  <a:srgbClr val="FF0000"/>
                </a:solidFill>
              </a:rPr>
              <a:t>model </a:t>
            </a:r>
            <a:r>
              <a:rPr lang="en-US" sz="2500" dirty="0">
                <a:solidFill>
                  <a:srgbClr val="FF0000"/>
                </a:solidFill>
              </a:rPr>
              <a:t>includes DX and TX features along with the baseline features. </a:t>
            </a:r>
            <a:endParaRPr lang="en-US" sz="2500" dirty="0" smtClean="0">
              <a:solidFill>
                <a:srgbClr val="FF0000"/>
              </a:solidFill>
            </a:endParaRPr>
          </a:p>
          <a:p>
            <a:pPr lvl="1"/>
            <a:r>
              <a:rPr lang="en-US" sz="2500" b="1" i="1" dirty="0" smtClean="0">
                <a:solidFill>
                  <a:srgbClr val="FF0000"/>
                </a:solidFill>
                <a:latin typeface="Times New Roman" pitchFamily="18" charset="0"/>
                <a:cs typeface="Times New Roman" pitchFamily="18" charset="0"/>
              </a:rPr>
              <a:t>H1</a:t>
            </a:r>
            <a:r>
              <a:rPr lang="en-US" sz="2500" b="1" i="1" dirty="0">
                <a:solidFill>
                  <a:srgbClr val="FF0000"/>
                </a:solidFill>
                <a:latin typeface="Times New Roman" pitchFamily="18" charset="0"/>
                <a:cs typeface="Times New Roman" pitchFamily="18" charset="0"/>
              </a:rPr>
              <a:t>: The extended model will outperform the baseline model in prediction accuracy</a:t>
            </a:r>
            <a:endParaRPr lang="en-US" sz="2500" b="1" dirty="0" smtClean="0">
              <a:solidFill>
                <a:srgbClr val="FF0000"/>
              </a:solidFill>
              <a:latin typeface="Times New Roman" pitchFamily="18" charset="0"/>
              <a:cs typeface="Times New Roman" pitchFamily="18" charset="0"/>
            </a:endParaRPr>
          </a:p>
          <a:p>
            <a:endParaRPr lang="en-US" sz="2500" dirty="0" smtClean="0">
              <a:solidFill>
                <a:srgbClr val="FF0000"/>
              </a:solidFill>
            </a:endParaRPr>
          </a:p>
          <a:p>
            <a:r>
              <a:rPr lang="en-US" sz="2500" dirty="0" smtClean="0">
                <a:solidFill>
                  <a:srgbClr val="FF0000"/>
                </a:solidFill>
              </a:rPr>
              <a:t>The </a:t>
            </a:r>
            <a:r>
              <a:rPr lang="en-US" sz="2500" i="1" dirty="0">
                <a:solidFill>
                  <a:srgbClr val="FF0000"/>
                </a:solidFill>
                <a:latin typeface="Times New Roman" pitchFamily="18" charset="0"/>
                <a:cs typeface="Times New Roman" pitchFamily="18" charset="0"/>
              </a:rPr>
              <a:t>full</a:t>
            </a:r>
            <a:r>
              <a:rPr lang="en-US" sz="2500" dirty="0">
                <a:solidFill>
                  <a:srgbClr val="FF0000"/>
                </a:solidFill>
              </a:rPr>
              <a:t> </a:t>
            </a:r>
            <a:r>
              <a:rPr lang="en-US" sz="2500" dirty="0" smtClean="0">
                <a:solidFill>
                  <a:srgbClr val="FF0000"/>
                </a:solidFill>
              </a:rPr>
              <a:t>model </a:t>
            </a:r>
            <a:r>
              <a:rPr lang="en-US" sz="2500" dirty="0">
                <a:solidFill>
                  <a:srgbClr val="FF0000"/>
                </a:solidFill>
              </a:rPr>
              <a:t>further includes TA </a:t>
            </a:r>
            <a:r>
              <a:rPr lang="en-US" sz="2500" dirty="0" smtClean="0">
                <a:solidFill>
                  <a:srgbClr val="FF0000"/>
                </a:solidFill>
              </a:rPr>
              <a:t>features. </a:t>
            </a:r>
          </a:p>
          <a:p>
            <a:pPr lvl="1"/>
            <a:r>
              <a:rPr lang="en-US" sz="2500" b="1" i="1" dirty="0" smtClean="0">
                <a:solidFill>
                  <a:srgbClr val="FF0000"/>
                </a:solidFill>
                <a:latin typeface="Times New Roman" pitchFamily="18" charset="0"/>
                <a:cs typeface="Times New Roman" pitchFamily="18" charset="0"/>
              </a:rPr>
              <a:t>H2: </a:t>
            </a:r>
            <a:r>
              <a:rPr lang="en-US" sz="2500" b="1" i="1" dirty="0">
                <a:solidFill>
                  <a:srgbClr val="FF0000"/>
                </a:solidFill>
                <a:latin typeface="Times New Roman" pitchFamily="18" charset="0"/>
                <a:cs typeface="Times New Roman" pitchFamily="18" charset="0"/>
              </a:rPr>
              <a:t>The full model will outperform the </a:t>
            </a:r>
            <a:r>
              <a:rPr lang="en-US" sz="2500" b="1" i="1" dirty="0" smtClean="0">
                <a:solidFill>
                  <a:srgbClr val="FF0000"/>
                </a:solidFill>
                <a:latin typeface="Times New Roman" pitchFamily="18" charset="0"/>
                <a:cs typeface="Times New Roman" pitchFamily="18" charset="0"/>
              </a:rPr>
              <a:t>extended model </a:t>
            </a:r>
            <a:r>
              <a:rPr lang="en-US" sz="2500" b="1" i="1" dirty="0">
                <a:solidFill>
                  <a:srgbClr val="FF0000"/>
                </a:solidFill>
                <a:latin typeface="Times New Roman" pitchFamily="18" charset="0"/>
                <a:cs typeface="Times New Roman" pitchFamily="18" charset="0"/>
              </a:rPr>
              <a:t>in prediction accuracy</a:t>
            </a:r>
            <a:endParaRPr lang="en-US" sz="25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22166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08"/>
            <a:ext cx="8229600" cy="1143000"/>
          </a:xfrm>
        </p:spPr>
        <p:txBody>
          <a:bodyPr/>
          <a:lstStyle/>
          <a:p>
            <a:r>
              <a:rPr lang="en-US" dirty="0"/>
              <a:t>Experimental Settings</a:t>
            </a:r>
          </a:p>
        </p:txBody>
      </p:sp>
      <p:sp>
        <p:nvSpPr>
          <p:cNvPr id="3" name="Content Placeholder 2"/>
          <p:cNvSpPr>
            <a:spLocks noGrp="1"/>
          </p:cNvSpPr>
          <p:nvPr>
            <p:ph idx="1"/>
          </p:nvPr>
        </p:nvSpPr>
        <p:spPr>
          <a:xfrm>
            <a:off x="381000" y="838200"/>
            <a:ext cx="8229600" cy="4525963"/>
          </a:xfrm>
        </p:spPr>
        <p:txBody>
          <a:bodyPr>
            <a:normAutofit/>
          </a:bodyPr>
          <a:lstStyle/>
          <a:p>
            <a:pPr marL="457200" lvl="1" indent="0">
              <a:buNone/>
            </a:pPr>
            <a:endParaRPr lang="en-US" sz="2400" dirty="0"/>
          </a:p>
          <a:p>
            <a:r>
              <a:rPr lang="en-US" sz="2400" dirty="0" smtClean="0"/>
              <a:t>Data set</a:t>
            </a:r>
          </a:p>
          <a:p>
            <a:pPr lvl="1"/>
            <a:r>
              <a:rPr lang="en-US" sz="2400" dirty="0" smtClean="0"/>
              <a:t>We obtained EHRs from our collaborating hospital, a major 600-bed hospital with six campuses located in northern Taiwan. </a:t>
            </a:r>
          </a:p>
          <a:p>
            <a:pPr lvl="1"/>
            <a:r>
              <a:rPr lang="en-US" sz="2400" b="1" dirty="0">
                <a:solidFill>
                  <a:srgbClr val="FF0000"/>
                </a:solidFill>
              </a:rPr>
              <a:t>In our experiment, 1,860 patients satisfy our selection criteria who have onset diagnosis of diabetes from 2003 to 2012. Among them, 155 were observed to have the event (hospitalization due to diabetes) in the study period.</a:t>
            </a:r>
            <a:endParaRPr lang="en-US" sz="2400" b="1" dirty="0" smtClean="0">
              <a:solidFill>
                <a:srgbClr val="FF0000"/>
              </a:solidFill>
            </a:endParaRP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53751335"/>
              </p:ext>
            </p:extLst>
          </p:nvPr>
        </p:nvGraphicFramePr>
        <p:xfrm>
          <a:off x="1828800" y="4953000"/>
          <a:ext cx="6057900" cy="1524000"/>
        </p:xfrm>
        <a:graphic>
          <a:graphicData uri="http://schemas.openxmlformats.org/drawingml/2006/table">
            <a:tbl>
              <a:tblPr firstRow="1" firstCol="1" bandRow="1">
                <a:tableStyleId>{5940675A-B579-460E-94D1-54222C63F5DA}</a:tableStyleId>
              </a:tblPr>
              <a:tblGrid>
                <a:gridCol w="2564511"/>
                <a:gridCol w="3493389"/>
              </a:tblGrid>
              <a:tr h="0">
                <a:tc>
                  <a:txBody>
                    <a:bodyPr/>
                    <a:lstStyle/>
                    <a:p>
                      <a:pPr marL="0" marR="0" algn="just">
                        <a:spcBef>
                          <a:spcPts val="0"/>
                        </a:spcBef>
                        <a:spcAft>
                          <a:spcPts val="0"/>
                        </a:spcAft>
                        <a:tabLst>
                          <a:tab pos="5943600" algn="l"/>
                        </a:tabLst>
                      </a:pPr>
                      <a:r>
                        <a:rPr lang="en-US" sz="2000" dirty="0">
                          <a:effectLst/>
                        </a:rPr>
                        <a:t>Number of Patients</a:t>
                      </a:r>
                      <a:endParaRPr lang="en-US" sz="2000" dirty="0">
                        <a:effectLst/>
                        <a:latin typeface="Times New Roman"/>
                        <a:ea typeface="Times New Roman"/>
                      </a:endParaRPr>
                    </a:p>
                  </a:txBody>
                  <a:tcPr marL="68580" marR="68580" marT="0" marB="0"/>
                </a:tc>
                <a:tc>
                  <a:txBody>
                    <a:bodyPr/>
                    <a:lstStyle/>
                    <a:p>
                      <a:pPr marL="0" marR="0" algn="just">
                        <a:spcBef>
                          <a:spcPts val="0"/>
                        </a:spcBef>
                        <a:spcAft>
                          <a:spcPts val="0"/>
                        </a:spcAft>
                        <a:tabLst>
                          <a:tab pos="5943600" algn="l"/>
                        </a:tabLst>
                      </a:pPr>
                      <a:r>
                        <a:rPr lang="en-US" sz="2000" dirty="0">
                          <a:effectLst/>
                        </a:rPr>
                        <a:t>1860</a:t>
                      </a:r>
                      <a:endParaRPr lang="en-US" sz="2000" dirty="0">
                        <a:effectLst/>
                        <a:latin typeface="Times New Roman"/>
                        <a:ea typeface="Times New Roman"/>
                      </a:endParaRPr>
                    </a:p>
                  </a:txBody>
                  <a:tcPr marL="68580" marR="68580" marT="0" marB="0"/>
                </a:tc>
              </a:tr>
              <a:tr h="0">
                <a:tc>
                  <a:txBody>
                    <a:bodyPr/>
                    <a:lstStyle/>
                    <a:p>
                      <a:pPr marL="0" marR="0" algn="just">
                        <a:spcBef>
                          <a:spcPts val="0"/>
                        </a:spcBef>
                        <a:spcAft>
                          <a:spcPts val="0"/>
                        </a:spcAft>
                        <a:tabLst>
                          <a:tab pos="5943600" algn="l"/>
                        </a:tabLst>
                      </a:pPr>
                      <a:r>
                        <a:rPr lang="en-US" sz="2000">
                          <a:effectLst/>
                        </a:rPr>
                        <a:t>Number of Events</a:t>
                      </a:r>
                      <a:endParaRPr lang="en-US" sz="2000">
                        <a:effectLst/>
                        <a:latin typeface="Times New Roman"/>
                        <a:ea typeface="Times New Roman"/>
                      </a:endParaRPr>
                    </a:p>
                  </a:txBody>
                  <a:tcPr marL="68580" marR="68580" marT="0" marB="0"/>
                </a:tc>
                <a:tc>
                  <a:txBody>
                    <a:bodyPr/>
                    <a:lstStyle/>
                    <a:p>
                      <a:pPr marL="0" marR="0" algn="just">
                        <a:spcBef>
                          <a:spcPts val="0"/>
                        </a:spcBef>
                        <a:spcAft>
                          <a:spcPts val="0"/>
                        </a:spcAft>
                        <a:tabLst>
                          <a:tab pos="5943600" algn="l"/>
                        </a:tabLst>
                      </a:pPr>
                      <a:r>
                        <a:rPr lang="en-US" sz="2000">
                          <a:effectLst/>
                        </a:rPr>
                        <a:t>155</a:t>
                      </a:r>
                      <a:endParaRPr lang="en-US" sz="2000">
                        <a:effectLst/>
                        <a:latin typeface="Times New Roman"/>
                        <a:ea typeface="Times New Roman"/>
                      </a:endParaRPr>
                    </a:p>
                  </a:txBody>
                  <a:tcPr marL="68580" marR="68580" marT="0" marB="0"/>
                </a:tc>
              </a:tr>
              <a:tr h="0">
                <a:tc>
                  <a:txBody>
                    <a:bodyPr/>
                    <a:lstStyle/>
                    <a:p>
                      <a:pPr marL="0" marR="0" algn="just">
                        <a:spcBef>
                          <a:spcPts val="0"/>
                        </a:spcBef>
                        <a:spcAft>
                          <a:spcPts val="0"/>
                        </a:spcAft>
                        <a:tabLst>
                          <a:tab pos="5943600" algn="l"/>
                        </a:tabLst>
                      </a:pPr>
                      <a:r>
                        <a:rPr lang="en-US" sz="2000">
                          <a:effectLst/>
                        </a:rPr>
                        <a:t>Start Time</a:t>
                      </a:r>
                      <a:endParaRPr lang="en-US" sz="2000">
                        <a:effectLst/>
                        <a:latin typeface="Times New Roman"/>
                        <a:ea typeface="Times New Roman"/>
                      </a:endParaRPr>
                    </a:p>
                  </a:txBody>
                  <a:tcPr marL="68580" marR="68580" marT="0" marB="0"/>
                </a:tc>
                <a:tc>
                  <a:txBody>
                    <a:bodyPr/>
                    <a:lstStyle/>
                    <a:p>
                      <a:pPr marL="0" marR="0" algn="just">
                        <a:spcBef>
                          <a:spcPts val="0"/>
                        </a:spcBef>
                        <a:spcAft>
                          <a:spcPts val="0"/>
                        </a:spcAft>
                        <a:tabLst>
                          <a:tab pos="5943600" algn="l"/>
                        </a:tabLst>
                      </a:pPr>
                      <a:r>
                        <a:rPr lang="en-US" sz="2000">
                          <a:effectLst/>
                        </a:rPr>
                        <a:t>Onset diagnosis of diabetes</a:t>
                      </a:r>
                      <a:endParaRPr lang="en-US" sz="2000">
                        <a:effectLst/>
                        <a:latin typeface="Times New Roman"/>
                        <a:ea typeface="Times New Roman"/>
                      </a:endParaRPr>
                    </a:p>
                  </a:txBody>
                  <a:tcPr marL="68580" marR="68580" marT="0" marB="0"/>
                </a:tc>
              </a:tr>
              <a:tr h="0">
                <a:tc>
                  <a:txBody>
                    <a:bodyPr/>
                    <a:lstStyle/>
                    <a:p>
                      <a:pPr marL="0" marR="0" algn="just">
                        <a:spcBef>
                          <a:spcPts val="0"/>
                        </a:spcBef>
                        <a:spcAft>
                          <a:spcPts val="0"/>
                        </a:spcAft>
                        <a:tabLst>
                          <a:tab pos="5943600" algn="l"/>
                        </a:tabLst>
                      </a:pPr>
                      <a:r>
                        <a:rPr lang="en-US" sz="2000">
                          <a:effectLst/>
                        </a:rPr>
                        <a:t>Event Time</a:t>
                      </a:r>
                      <a:endParaRPr lang="en-US" sz="2000">
                        <a:effectLst/>
                        <a:latin typeface="Times New Roman"/>
                        <a:ea typeface="Times New Roman"/>
                      </a:endParaRPr>
                    </a:p>
                  </a:txBody>
                  <a:tcPr marL="68580" marR="68580" marT="0" marB="0"/>
                </a:tc>
                <a:tc>
                  <a:txBody>
                    <a:bodyPr/>
                    <a:lstStyle/>
                    <a:p>
                      <a:pPr marL="0" marR="0" algn="just">
                        <a:spcBef>
                          <a:spcPts val="0"/>
                        </a:spcBef>
                        <a:spcAft>
                          <a:spcPts val="0"/>
                        </a:spcAft>
                        <a:tabLst>
                          <a:tab pos="5943600" algn="l"/>
                        </a:tabLst>
                      </a:pPr>
                      <a:r>
                        <a:rPr lang="en-US" sz="2000">
                          <a:effectLst/>
                        </a:rPr>
                        <a:t>Hospitalization due to diabetes</a:t>
                      </a:r>
                      <a:endParaRPr lang="en-US" sz="2000">
                        <a:effectLst/>
                        <a:latin typeface="Times New Roman"/>
                        <a:ea typeface="Times New Roman"/>
                      </a:endParaRPr>
                    </a:p>
                  </a:txBody>
                  <a:tcPr marL="68580" marR="68580" marT="0" marB="0"/>
                </a:tc>
              </a:tr>
              <a:tr h="0">
                <a:tc>
                  <a:txBody>
                    <a:bodyPr/>
                    <a:lstStyle/>
                    <a:p>
                      <a:pPr marL="0" marR="0" algn="just">
                        <a:spcBef>
                          <a:spcPts val="0"/>
                        </a:spcBef>
                        <a:spcAft>
                          <a:spcPts val="0"/>
                        </a:spcAft>
                        <a:tabLst>
                          <a:tab pos="5943600" algn="l"/>
                        </a:tabLst>
                      </a:pPr>
                      <a:r>
                        <a:rPr lang="en-US" sz="2000" dirty="0">
                          <a:effectLst/>
                        </a:rPr>
                        <a:t>Censor Time</a:t>
                      </a:r>
                      <a:endParaRPr lang="en-US" sz="2000" dirty="0">
                        <a:effectLst/>
                        <a:latin typeface="Times New Roman"/>
                        <a:ea typeface="Times New Roman"/>
                      </a:endParaRPr>
                    </a:p>
                  </a:txBody>
                  <a:tcPr marL="68580" marR="68580" marT="0" marB="0"/>
                </a:tc>
                <a:tc>
                  <a:txBody>
                    <a:bodyPr/>
                    <a:lstStyle/>
                    <a:p>
                      <a:pPr marL="0" marR="0" algn="just">
                        <a:spcBef>
                          <a:spcPts val="0"/>
                        </a:spcBef>
                        <a:spcAft>
                          <a:spcPts val="0"/>
                        </a:spcAft>
                        <a:tabLst>
                          <a:tab pos="5943600" algn="l"/>
                        </a:tabLst>
                      </a:pPr>
                      <a:r>
                        <a:rPr lang="en-US" sz="2000" dirty="0">
                          <a:effectLst/>
                        </a:rPr>
                        <a:t>The last recorded clinical visit</a:t>
                      </a:r>
                      <a:endParaRPr lang="en-US" sz="2000" dirty="0">
                        <a:effectLst/>
                        <a:latin typeface="Times New Roman"/>
                        <a:ea typeface="Times New Roman"/>
                      </a:endParaRPr>
                    </a:p>
                  </a:txBody>
                  <a:tcPr marL="68580" marR="68580" marT="0" marB="0"/>
                </a:tc>
              </a:tr>
            </a:tbl>
          </a:graphicData>
        </a:graphic>
      </p:graphicFrame>
    </p:spTree>
    <p:extLst>
      <p:ext uri="{BB962C8B-B14F-4D97-AF65-F5344CB8AC3E}">
        <p14:creationId xmlns:p14="http://schemas.microsoft.com/office/powerpoint/2010/main" val="3148542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09600" y="152400"/>
            <a:ext cx="7924800" cy="641350"/>
          </a:xfrm>
          <a:noFill/>
        </p:spPr>
        <p:txBody>
          <a:bodyPr>
            <a:noAutofit/>
          </a:bodyPr>
          <a:lstStyle/>
          <a:p>
            <a:r>
              <a:rPr lang="en-US" sz="2800" dirty="0" smtClean="0"/>
              <a:t>Clinical Process and EHR Data: 1M Patients, 100M records, 10 years (HIPAA, IRB approved)</a:t>
            </a:r>
          </a:p>
        </p:txBody>
      </p:sp>
      <p:graphicFrame>
        <p:nvGraphicFramePr>
          <p:cNvPr id="18435" name="Object 2"/>
          <p:cNvGraphicFramePr>
            <a:graphicFrameLocks noGrp="1" noChangeAspect="1"/>
          </p:cNvGraphicFramePr>
          <p:nvPr>
            <p:ph idx="1"/>
          </p:nvPr>
        </p:nvGraphicFramePr>
        <p:xfrm>
          <a:off x="0" y="836613"/>
          <a:ext cx="9144000" cy="5664200"/>
        </p:xfrm>
        <a:graphic>
          <a:graphicData uri="http://schemas.openxmlformats.org/presentationml/2006/ole">
            <mc:AlternateContent xmlns:mc="http://schemas.openxmlformats.org/markup-compatibility/2006">
              <mc:Choice xmlns:v="urn:schemas-microsoft-com:vml" Requires="v">
                <p:oleObj spid="_x0000_s10283" name="Visio" r:id="rId4" imgW="9641855" imgH="5972670" progId="Visio.Drawing.11">
                  <p:embed/>
                </p:oleObj>
              </mc:Choice>
              <mc:Fallback>
                <p:oleObj name="Visio" r:id="rId4" imgW="9641855" imgH="597267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6613"/>
                        <a:ext cx="9144000" cy="566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8436" name="TextBox 6"/>
          <p:cNvSpPr txBox="1">
            <a:spLocks noChangeArrowheads="1"/>
          </p:cNvSpPr>
          <p:nvPr/>
        </p:nvSpPr>
        <p:spPr bwMode="auto">
          <a:xfrm>
            <a:off x="1447800" y="6519863"/>
            <a:ext cx="44577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2"/>
                </a:solidFill>
                <a:latin typeface="Helvetica" pitchFamily="34" charset="0"/>
                <a:cs typeface="Arial" charset="0"/>
              </a:defRPr>
            </a:lvl1pPr>
            <a:lvl2pPr marL="742950" indent="-285750">
              <a:defRPr sz="2400">
                <a:solidFill>
                  <a:schemeClr val="tx2"/>
                </a:solidFill>
                <a:latin typeface="Helvetica" pitchFamily="34" charset="0"/>
                <a:cs typeface="Arial" charset="0"/>
              </a:defRPr>
            </a:lvl2pPr>
            <a:lvl3pPr marL="1143000" indent="-228600">
              <a:defRPr sz="2400">
                <a:solidFill>
                  <a:schemeClr val="tx2"/>
                </a:solidFill>
                <a:latin typeface="Helvetica" pitchFamily="34" charset="0"/>
                <a:cs typeface="Arial" charset="0"/>
              </a:defRPr>
            </a:lvl3pPr>
            <a:lvl4pPr marL="1600200" indent="-228600">
              <a:defRPr sz="2400">
                <a:solidFill>
                  <a:schemeClr val="tx2"/>
                </a:solidFill>
                <a:latin typeface="Helvetica" pitchFamily="34" charset="0"/>
                <a:cs typeface="Arial" charset="0"/>
              </a:defRPr>
            </a:lvl4pPr>
            <a:lvl5pPr marL="2057400" indent="-228600">
              <a:defRPr sz="2400">
                <a:solidFill>
                  <a:schemeClr val="tx2"/>
                </a:solidFill>
                <a:latin typeface="Helvetica" pitchFamily="34" charset="0"/>
                <a:cs typeface="Arial" charset="0"/>
              </a:defRPr>
            </a:lvl5pPr>
            <a:lvl6pPr marL="2514600" indent="-228600" algn="ctr" eaLnBrk="0" fontAlgn="base" hangingPunct="0">
              <a:spcBef>
                <a:spcPct val="0"/>
              </a:spcBef>
              <a:spcAft>
                <a:spcPct val="0"/>
              </a:spcAft>
              <a:defRPr sz="2400">
                <a:solidFill>
                  <a:schemeClr val="tx2"/>
                </a:solidFill>
                <a:latin typeface="Helvetica" pitchFamily="34" charset="0"/>
                <a:cs typeface="Arial" charset="0"/>
              </a:defRPr>
            </a:lvl6pPr>
            <a:lvl7pPr marL="2971800" indent="-228600" algn="ctr" eaLnBrk="0" fontAlgn="base" hangingPunct="0">
              <a:spcBef>
                <a:spcPct val="0"/>
              </a:spcBef>
              <a:spcAft>
                <a:spcPct val="0"/>
              </a:spcAft>
              <a:defRPr sz="2400">
                <a:solidFill>
                  <a:schemeClr val="tx2"/>
                </a:solidFill>
                <a:latin typeface="Helvetica" pitchFamily="34" charset="0"/>
                <a:cs typeface="Arial" charset="0"/>
              </a:defRPr>
            </a:lvl7pPr>
            <a:lvl8pPr marL="3429000" indent="-228600" algn="ctr" eaLnBrk="0" fontAlgn="base" hangingPunct="0">
              <a:spcBef>
                <a:spcPct val="0"/>
              </a:spcBef>
              <a:spcAft>
                <a:spcPct val="0"/>
              </a:spcAft>
              <a:defRPr sz="2400">
                <a:solidFill>
                  <a:schemeClr val="tx2"/>
                </a:solidFill>
                <a:latin typeface="Helvetica" pitchFamily="34" charset="0"/>
                <a:cs typeface="Arial" charset="0"/>
              </a:defRPr>
            </a:lvl8pPr>
            <a:lvl9pPr marL="3886200" indent="-228600" algn="ctr" eaLnBrk="0" fontAlgn="base" hangingPunct="0">
              <a:spcBef>
                <a:spcPct val="0"/>
              </a:spcBef>
              <a:spcAft>
                <a:spcPct val="0"/>
              </a:spcAft>
              <a:defRPr sz="2400">
                <a:solidFill>
                  <a:schemeClr val="tx2"/>
                </a:solidFill>
                <a:latin typeface="Helvetica" pitchFamily="34" charset="0"/>
                <a:cs typeface="Arial" charset="0"/>
              </a:defRPr>
            </a:lvl9pPr>
          </a:lstStyle>
          <a:p>
            <a:r>
              <a:rPr lang="en-US" sz="1600"/>
              <a:t>Note: Tables with underlines contain free-text data.</a:t>
            </a:r>
          </a:p>
        </p:txBody>
      </p:sp>
    </p:spTree>
    <p:extLst>
      <p:ext uri="{BB962C8B-B14F-4D97-AF65-F5344CB8AC3E}">
        <p14:creationId xmlns:p14="http://schemas.microsoft.com/office/powerpoint/2010/main" val="356271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7" name="Content Placeholder 6"/>
          <p:cNvSpPr>
            <a:spLocks noGrp="1"/>
          </p:cNvSpPr>
          <p:nvPr>
            <p:ph idx="1"/>
          </p:nvPr>
        </p:nvSpPr>
        <p:spPr>
          <a:xfrm>
            <a:off x="457200" y="1066800"/>
            <a:ext cx="8229600" cy="5105400"/>
          </a:xfrm>
        </p:spPr>
        <p:txBody>
          <a:bodyPr/>
          <a:lstStyle/>
          <a:p>
            <a:endParaRPr lang="en-US" dirty="0" smtClean="0"/>
          </a:p>
          <a:p>
            <a:endParaRPr lang="en-US" dirty="0"/>
          </a:p>
        </p:txBody>
      </p:sp>
      <p:sp>
        <p:nvSpPr>
          <p:cNvPr id="3" name="Rectangle 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 name="Group 1"/>
          <p:cNvGrpSpPr>
            <a:grpSpLocks noChangeAspect="1"/>
          </p:cNvGrpSpPr>
          <p:nvPr/>
        </p:nvGrpSpPr>
        <p:grpSpPr bwMode="auto">
          <a:xfrm>
            <a:off x="28575" y="2614612"/>
            <a:ext cx="9344026" cy="3633788"/>
            <a:chOff x="1440" y="1440"/>
            <a:chExt cx="9360" cy="3640"/>
          </a:xfrm>
        </p:grpSpPr>
        <p:sp>
          <p:nvSpPr>
            <p:cNvPr id="5" name="AutoShape 6"/>
            <p:cNvSpPr>
              <a:spLocks noChangeAspect="1" noChangeArrowheads="1" noTextEdit="1"/>
            </p:cNvSpPr>
            <p:nvPr/>
          </p:nvSpPr>
          <p:spPr bwMode="auto">
            <a:xfrm>
              <a:off x="1440" y="1440"/>
              <a:ext cx="9360" cy="364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 Box 2"/>
            <p:cNvSpPr txBox="1">
              <a:spLocks noChangeArrowheads="1"/>
            </p:cNvSpPr>
            <p:nvPr/>
          </p:nvSpPr>
          <p:spPr bwMode="auto">
            <a:xfrm>
              <a:off x="3983" y="4777"/>
              <a:ext cx="470" cy="24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 Box 2"/>
            <p:cNvSpPr txBox="1">
              <a:spLocks noChangeArrowheads="1"/>
            </p:cNvSpPr>
            <p:nvPr/>
          </p:nvSpPr>
          <p:spPr bwMode="auto">
            <a:xfrm>
              <a:off x="9000" y="4777"/>
              <a:ext cx="468" cy="24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 y="1495"/>
              <a:ext cx="3590" cy="3134"/>
            </a:xfrm>
            <a:prstGeom prst="rect">
              <a:avLst/>
            </a:prstGeom>
            <a:noFill/>
            <a:extLst>
              <a:ext uri="{909E8E84-426E-40dd-AFC4-6F175D3DCCD1}">
                <a14:hiddenFill xmlns:a14="http://schemas.microsoft.com/office/drawing/2010/main" xmlns="">
                  <a:solidFill>
                    <a:srgbClr val="FFFFFF"/>
                  </a:solidFill>
                </a14:hiddenFill>
              </a:ext>
            </a:extLst>
          </p:spPr>
        </p:pic>
        <p:pic>
          <p:nvPicPr>
            <p:cNvPr id="18434" name="Chart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1440"/>
              <a:ext cx="5195" cy="334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3" name="Content Placeholder 2"/>
          <p:cNvSpPr txBox="1">
            <a:spLocks/>
          </p:cNvSpPr>
          <p:nvPr/>
        </p:nvSpPr>
        <p:spPr>
          <a:xfrm>
            <a:off x="457200" y="1066800"/>
            <a:ext cx="8229600" cy="533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Performance comparison</a:t>
            </a:r>
          </a:p>
          <a:p>
            <a:pPr lvl="1"/>
            <a:r>
              <a:rPr lang="en-US" dirty="0" smtClean="0"/>
              <a:t>(a) shows the AUC values over different prediction points, and as a representative case; (b) shows the time-dependent ROC curve at the 42</a:t>
            </a:r>
            <a:r>
              <a:rPr lang="en-US" baseline="30000" dirty="0" smtClean="0"/>
              <a:t>th</a:t>
            </a:r>
            <a:r>
              <a:rPr lang="en-US" dirty="0" smtClean="0"/>
              <a:t> prediction month.</a:t>
            </a:r>
            <a:endParaRPr lang="en-US" dirty="0"/>
          </a:p>
        </p:txBody>
      </p:sp>
    </p:spTree>
    <p:extLst>
      <p:ext uri="{BB962C8B-B14F-4D97-AF65-F5344CB8AC3E}">
        <p14:creationId xmlns:p14="http://schemas.microsoft.com/office/powerpoint/2010/main" val="2684924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Intelligence &amp; Analytics</a:t>
            </a:r>
            <a:endParaRPr lang="en-US" dirty="0"/>
          </a:p>
        </p:txBody>
      </p:sp>
      <p:sp>
        <p:nvSpPr>
          <p:cNvPr id="3" name="Content Placeholder 2"/>
          <p:cNvSpPr>
            <a:spLocks noGrp="1"/>
          </p:cNvSpPr>
          <p:nvPr>
            <p:ph idx="1"/>
          </p:nvPr>
        </p:nvSpPr>
        <p:spPr>
          <a:xfrm>
            <a:off x="533400" y="1417637"/>
            <a:ext cx="8153400" cy="5135563"/>
          </a:xfrm>
        </p:spPr>
        <p:txBody>
          <a:bodyPr>
            <a:normAutofit fontScale="85000" lnSpcReduction="20000"/>
          </a:bodyPr>
          <a:lstStyle/>
          <a:p>
            <a:r>
              <a:rPr lang="en-US" dirty="0" smtClean="0"/>
              <a:t>“BI &amp; A: From Big Data to Big Impact,” Chen, Chiang &amp; </a:t>
            </a:r>
            <a:r>
              <a:rPr lang="en-US" dirty="0" err="1" smtClean="0"/>
              <a:t>Storey</a:t>
            </a:r>
            <a:r>
              <a:rPr lang="en-US" dirty="0" smtClean="0"/>
              <a:t>, December, 2012, MISQ; 66 submissions, 35 AEs </a:t>
            </a:r>
            <a:r>
              <a:rPr lang="en-US" dirty="0" smtClean="0">
                <a:sym typeface="Wingdings"/>
              </a:rPr>
              <a:t> six papers accepted (more DSR needed in MISQ/ISR)!</a:t>
            </a:r>
            <a:endParaRPr lang="en-US" dirty="0" smtClean="0"/>
          </a:p>
          <a:p>
            <a:endParaRPr lang="en-US" dirty="0" smtClean="0"/>
          </a:p>
          <a:p>
            <a:r>
              <a:rPr lang="en-US" dirty="0" smtClean="0"/>
              <a:t>Evolution: BI&amp;A 1.0 (DMBS, structured), 2.0 (web-based, unstructured), 3.0 (mobile &amp; sensor)</a:t>
            </a:r>
          </a:p>
          <a:p>
            <a:r>
              <a:rPr lang="en-US" b="1" dirty="0" smtClean="0">
                <a:solidFill>
                  <a:srgbClr val="FF0000"/>
                </a:solidFill>
              </a:rPr>
              <a:t>Applications: </a:t>
            </a:r>
            <a:r>
              <a:rPr lang="en-US" dirty="0" smtClean="0"/>
              <a:t>e-commerce, e-government, S&amp;T, </a:t>
            </a:r>
            <a:r>
              <a:rPr lang="en-US" b="1" dirty="0" smtClean="0">
                <a:solidFill>
                  <a:srgbClr val="FF0000"/>
                </a:solidFill>
              </a:rPr>
              <a:t>security, health</a:t>
            </a:r>
          </a:p>
          <a:p>
            <a:r>
              <a:rPr lang="en-US" b="1" dirty="0" smtClean="0">
                <a:solidFill>
                  <a:srgbClr val="FF0000"/>
                </a:solidFill>
              </a:rPr>
              <a:t>Emerging analytics research:</a:t>
            </a:r>
            <a:r>
              <a:rPr lang="en-US" dirty="0" smtClean="0"/>
              <a:t> data analytics, text analytics, web analytics, network analytics, mobile analytics</a:t>
            </a:r>
          </a:p>
          <a:p>
            <a:r>
              <a:rPr lang="en-US" dirty="0" smtClean="0"/>
              <a:t>Big data: </a:t>
            </a:r>
            <a:r>
              <a:rPr lang="en-US" b="1" dirty="0" smtClean="0">
                <a:solidFill>
                  <a:srgbClr val="FF0000"/>
                </a:solidFill>
              </a:rPr>
              <a:t>TB-PB scale; 1M+ records; </a:t>
            </a:r>
            <a:r>
              <a:rPr lang="en-US" b="1" dirty="0" err="1" smtClean="0">
                <a:solidFill>
                  <a:srgbClr val="FF0000"/>
                </a:solidFill>
              </a:rPr>
              <a:t>MapReduce</a:t>
            </a:r>
            <a:r>
              <a:rPr lang="en-US" b="1" dirty="0" smtClean="0">
                <a:solidFill>
                  <a:srgbClr val="FF0000"/>
                </a:solidFill>
              </a:rPr>
              <a:t>, </a:t>
            </a:r>
            <a:r>
              <a:rPr lang="en-US" b="1" dirty="0" err="1" smtClean="0">
                <a:solidFill>
                  <a:srgbClr val="FF0000"/>
                </a:solidFill>
              </a:rPr>
              <a:t>Hadoop</a:t>
            </a:r>
            <a:r>
              <a:rPr lang="en-US" b="1" dirty="0" smtClean="0">
                <a:solidFill>
                  <a:srgbClr val="FF0000"/>
                </a:solidFill>
              </a:rPr>
              <a:t>; Amazon, Google</a:t>
            </a:r>
          </a:p>
          <a:p>
            <a:endParaRPr lang="en-US" dirty="0" smtClean="0"/>
          </a:p>
        </p:txBody>
      </p:sp>
      <p:sp>
        <p:nvSpPr>
          <p:cNvPr id="4" name="Slide Number Placeholder 3"/>
          <p:cNvSpPr>
            <a:spLocks noGrp="1"/>
          </p:cNvSpPr>
          <p:nvPr>
            <p:ph type="sldNum" sz="quarter" idx="12"/>
          </p:nvPr>
        </p:nvSpPr>
        <p:spPr/>
        <p:txBody>
          <a:bodyPr/>
          <a:lstStyle/>
          <a:p>
            <a:fld id="{4DE59987-43F9-4DF6-9F0D-D0A42C22B1AE}" type="slidenum">
              <a:rPr lang="en-US" smtClean="0"/>
              <a:pPr/>
              <a:t>3</a:t>
            </a:fld>
            <a:endParaRPr lang="en-US"/>
          </a:p>
        </p:txBody>
      </p:sp>
    </p:spTree>
    <p:extLst>
      <p:ext uri="{BB962C8B-B14F-4D97-AF65-F5344CB8AC3E}">
        <p14:creationId xmlns:p14="http://schemas.microsoft.com/office/powerpoint/2010/main" val="131296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Statistically Significant Covariates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73832792"/>
              </p:ext>
            </p:extLst>
          </p:nvPr>
        </p:nvGraphicFramePr>
        <p:xfrm>
          <a:off x="228600" y="1229380"/>
          <a:ext cx="8610600" cy="4114800"/>
        </p:xfrm>
        <a:graphic>
          <a:graphicData uri="http://schemas.openxmlformats.org/drawingml/2006/table">
            <a:tbl>
              <a:tblPr firstRow="1" firstCol="1" bandRow="1">
                <a:tableStyleId>{3B4B98B0-60AC-42C2-AFA5-B58CD77FA1E5}</a:tableStyleId>
              </a:tblPr>
              <a:tblGrid>
                <a:gridCol w="4724400"/>
                <a:gridCol w="1066800"/>
                <a:gridCol w="838200"/>
                <a:gridCol w="990600"/>
                <a:gridCol w="990600"/>
              </a:tblGrid>
              <a:tr h="113665">
                <a:tc>
                  <a:txBody>
                    <a:bodyPr/>
                    <a:lstStyle/>
                    <a:p>
                      <a:pPr marL="0" marR="0" algn="just">
                        <a:spcBef>
                          <a:spcPts val="0"/>
                        </a:spcBef>
                        <a:spcAft>
                          <a:spcPts val="0"/>
                        </a:spcAft>
                        <a:tabLst>
                          <a:tab pos="5943600" algn="l"/>
                        </a:tabLst>
                      </a:pPr>
                      <a:r>
                        <a:rPr lang="en-US" sz="1800" dirty="0">
                          <a:effectLst/>
                        </a:rPr>
                        <a:t>Risk factors</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a:effectLst/>
                        </a:rPr>
                        <a:t>Feature category</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b="1" dirty="0">
                          <a:solidFill>
                            <a:srgbClr val="FF0000"/>
                          </a:solidFill>
                          <a:effectLst/>
                        </a:rPr>
                        <a:t>Hazard ratio</a:t>
                      </a:r>
                      <a:endParaRPr lang="en-US" sz="1800" b="1"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a:effectLst/>
                        </a:rPr>
                        <a:t>Lower CI bound</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a:effectLst/>
                        </a:rPr>
                        <a:t>Upper CI bound</a:t>
                      </a:r>
                      <a:endParaRPr lang="en-US" sz="1800">
                        <a:effectLst/>
                        <a:latin typeface="Times New Roman"/>
                        <a:ea typeface="Times New Roman"/>
                      </a:endParaRPr>
                    </a:p>
                  </a:txBody>
                  <a:tcPr marL="68580" marR="68580" marT="0" marB="0"/>
                </a:tc>
              </a:tr>
              <a:tr h="79375">
                <a:tc>
                  <a:txBody>
                    <a:bodyPr/>
                    <a:lstStyle/>
                    <a:p>
                      <a:pPr marL="0" marR="0">
                        <a:spcBef>
                          <a:spcPts val="0"/>
                        </a:spcBef>
                        <a:spcAft>
                          <a:spcPts val="0"/>
                        </a:spcAft>
                      </a:pPr>
                      <a:r>
                        <a:rPr lang="en-US" sz="1800" dirty="0">
                          <a:effectLst/>
                        </a:rPr>
                        <a:t>Open wounds of extremities (CCS 236)</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DX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12.898</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1.495</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121.187</a:t>
                      </a:r>
                      <a:endParaRPr lang="en-US" sz="1800">
                        <a:effectLst/>
                        <a:latin typeface="Times New Roman"/>
                        <a:ea typeface="Times New Roman"/>
                      </a:endParaRPr>
                    </a:p>
                  </a:txBody>
                  <a:tcPr marL="68580" marR="68580" marT="0" marB="0"/>
                </a:tc>
              </a:tr>
              <a:tr h="39370">
                <a:tc>
                  <a:txBody>
                    <a:bodyPr/>
                    <a:lstStyle/>
                    <a:p>
                      <a:pPr marL="0" marR="0">
                        <a:spcBef>
                          <a:spcPts val="0"/>
                        </a:spcBef>
                        <a:spcAft>
                          <a:spcPts val="0"/>
                        </a:spcAft>
                      </a:pPr>
                      <a:r>
                        <a:rPr lang="en-US" sz="1800">
                          <a:effectLst/>
                        </a:rPr>
                        <a:t>Acute and unspecified renal failure (CCS 157)</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DX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11.243</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1.569</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81.705</a:t>
                      </a:r>
                      <a:endParaRPr lang="en-US" sz="1800">
                        <a:effectLst/>
                        <a:latin typeface="Times New Roman"/>
                        <a:ea typeface="Times New Roman"/>
                      </a:endParaRPr>
                    </a:p>
                  </a:txBody>
                  <a:tcPr marL="68580" marR="68580" marT="0" marB="0"/>
                </a:tc>
              </a:tr>
              <a:tr h="56515">
                <a:tc>
                  <a:txBody>
                    <a:bodyPr/>
                    <a:lstStyle/>
                    <a:p>
                      <a:pPr marL="0" marR="0">
                        <a:spcBef>
                          <a:spcPts val="0"/>
                        </a:spcBef>
                        <a:spcAft>
                          <a:spcPts val="0"/>
                        </a:spcAft>
                      </a:pPr>
                      <a:r>
                        <a:rPr lang="en-US" sz="1800" dirty="0">
                          <a:effectLst/>
                        </a:rPr>
                        <a:t>Insulin treatment</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a:solidFill>
                            <a:srgbClr val="FF0000"/>
                          </a:solidFill>
                          <a:effectLst/>
                        </a:rPr>
                        <a:t>6.082</a:t>
                      </a:r>
                      <a:endParaRPr lang="en-US" sz="1800" b="1">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3.780</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9.787</a:t>
                      </a:r>
                      <a:endParaRPr lang="en-US" sz="1800">
                        <a:effectLst/>
                        <a:latin typeface="Times New Roman"/>
                        <a:ea typeface="Times New Roman"/>
                      </a:endParaRPr>
                    </a:p>
                  </a:txBody>
                  <a:tcPr marL="68580" marR="68580" marT="0" marB="0"/>
                </a:tc>
              </a:tr>
              <a:tr h="73660">
                <a:tc>
                  <a:txBody>
                    <a:bodyPr/>
                    <a:lstStyle/>
                    <a:p>
                      <a:pPr marL="0" marR="0">
                        <a:spcBef>
                          <a:spcPts val="0"/>
                        </a:spcBef>
                        <a:spcAft>
                          <a:spcPts val="0"/>
                        </a:spcAft>
                      </a:pPr>
                      <a:r>
                        <a:rPr lang="en-US" sz="1800">
                          <a:effectLst/>
                        </a:rPr>
                        <a:t>Smoking</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Baseline</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2.750</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1.745</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4.336</a:t>
                      </a:r>
                      <a:endParaRPr lang="en-US" sz="1800">
                        <a:effectLst/>
                        <a:latin typeface="Times New Roman"/>
                        <a:ea typeface="Times New Roman"/>
                      </a:endParaRPr>
                    </a:p>
                  </a:txBody>
                  <a:tcPr marL="68580" marR="68580" marT="0" marB="0"/>
                </a:tc>
              </a:tr>
              <a:tr h="96520">
                <a:tc>
                  <a:txBody>
                    <a:bodyPr/>
                    <a:lstStyle/>
                    <a:p>
                      <a:pPr marL="0" marR="0">
                        <a:spcBef>
                          <a:spcPts val="0"/>
                        </a:spcBef>
                        <a:spcAft>
                          <a:spcPts val="0"/>
                        </a:spcAft>
                      </a:pPr>
                      <a:r>
                        <a:rPr lang="en-US" sz="1800">
                          <a:effectLst/>
                        </a:rPr>
                        <a:t>Antiplatelet therapy</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2.145</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1.200</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3.841</a:t>
                      </a:r>
                      <a:endParaRPr lang="en-US" sz="1800">
                        <a:effectLst/>
                        <a:latin typeface="Times New Roman"/>
                        <a:ea typeface="Times New Roman"/>
                      </a:endParaRPr>
                    </a:p>
                  </a:txBody>
                  <a:tcPr marL="68580" marR="68580" marT="0" marB="0"/>
                </a:tc>
              </a:tr>
              <a:tr h="113665">
                <a:tc>
                  <a:txBody>
                    <a:bodyPr/>
                    <a:lstStyle/>
                    <a:p>
                      <a:pPr marL="0" marR="0">
                        <a:spcBef>
                          <a:spcPts val="0"/>
                        </a:spcBef>
                        <a:spcAft>
                          <a:spcPts val="0"/>
                        </a:spcAft>
                      </a:pPr>
                      <a:r>
                        <a:rPr lang="en-US" sz="1800">
                          <a:effectLst/>
                        </a:rPr>
                        <a:t>Upward trend of body weight</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TA</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1.788</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1.238</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2.582</a:t>
                      </a:r>
                      <a:endParaRPr lang="en-US" sz="1800">
                        <a:effectLst/>
                        <a:latin typeface="Times New Roman"/>
                        <a:ea typeface="Times New Roman"/>
                      </a:endParaRPr>
                    </a:p>
                  </a:txBody>
                  <a:tcPr marL="68580" marR="68580" marT="0" marB="0"/>
                </a:tc>
              </a:tr>
              <a:tr h="79375">
                <a:tc>
                  <a:txBody>
                    <a:bodyPr/>
                    <a:lstStyle/>
                    <a:p>
                      <a:pPr marL="0" marR="0">
                        <a:spcBef>
                          <a:spcPts val="0"/>
                        </a:spcBef>
                        <a:spcAft>
                          <a:spcPts val="0"/>
                        </a:spcAft>
                      </a:pPr>
                      <a:r>
                        <a:rPr lang="en-US" sz="1800">
                          <a:effectLst/>
                        </a:rPr>
                        <a:t>Upward trend of fasting glucose</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TA</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1.642</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1.098</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2.459</a:t>
                      </a:r>
                      <a:endParaRPr lang="en-US" sz="1800">
                        <a:effectLst/>
                        <a:latin typeface="Times New Roman"/>
                        <a:ea typeface="Times New Roman"/>
                      </a:endParaRPr>
                    </a:p>
                  </a:txBody>
                  <a:tcPr marL="68580" marR="68580" marT="0" marB="0"/>
                </a:tc>
              </a:tr>
              <a:tr h="96520">
                <a:tc>
                  <a:txBody>
                    <a:bodyPr/>
                    <a:lstStyle/>
                    <a:p>
                      <a:pPr marL="0" marR="0">
                        <a:spcBef>
                          <a:spcPts val="0"/>
                        </a:spcBef>
                        <a:spcAft>
                          <a:spcPts val="0"/>
                        </a:spcAft>
                      </a:pPr>
                      <a:r>
                        <a:rPr lang="en-US" sz="1800">
                          <a:effectLst/>
                        </a:rPr>
                        <a:t>Diabetes mellitus without complication (CCS 49)</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DX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a:solidFill>
                            <a:srgbClr val="FF0000"/>
                          </a:solidFill>
                          <a:effectLst/>
                        </a:rPr>
                        <a:t>1.489</a:t>
                      </a:r>
                      <a:endParaRPr lang="en-US" sz="1800" b="1">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0.965</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2.298</a:t>
                      </a:r>
                      <a:endParaRPr lang="en-US" sz="1800">
                        <a:effectLst/>
                        <a:latin typeface="Times New Roman"/>
                        <a:ea typeface="Times New Roman"/>
                      </a:endParaRPr>
                    </a:p>
                  </a:txBody>
                  <a:tcPr marL="68580" marR="68580" marT="0" marB="0"/>
                </a:tc>
              </a:tr>
              <a:tr h="113665">
                <a:tc>
                  <a:txBody>
                    <a:bodyPr/>
                    <a:lstStyle/>
                    <a:p>
                      <a:pPr marL="0" marR="0">
                        <a:spcBef>
                          <a:spcPts val="0"/>
                        </a:spcBef>
                        <a:spcAft>
                          <a:spcPts val="0"/>
                        </a:spcAft>
                      </a:pPr>
                      <a:r>
                        <a:rPr lang="en-US" sz="1800">
                          <a:effectLst/>
                        </a:rPr>
                        <a:t>HbA1c</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Baseline</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1.112</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1.004</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1.233</a:t>
                      </a:r>
                      <a:endParaRPr lang="en-US" sz="1800">
                        <a:effectLst/>
                        <a:latin typeface="Times New Roman"/>
                        <a:ea typeface="Times New Roman"/>
                      </a:endParaRPr>
                    </a:p>
                  </a:txBody>
                  <a:tcPr marL="68580" marR="68580" marT="0" marB="0"/>
                </a:tc>
              </a:tr>
              <a:tr h="130810">
                <a:tc>
                  <a:txBody>
                    <a:bodyPr/>
                    <a:lstStyle/>
                    <a:p>
                      <a:pPr marL="0" marR="0">
                        <a:spcBef>
                          <a:spcPts val="0"/>
                        </a:spcBef>
                        <a:spcAft>
                          <a:spcPts val="0"/>
                        </a:spcAft>
                      </a:pPr>
                      <a:r>
                        <a:rPr lang="en-US" sz="1800">
                          <a:effectLst/>
                        </a:rPr>
                        <a:t>LDL cholesterol</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Baseline</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1.007</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1.000</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1.013</a:t>
                      </a:r>
                      <a:endParaRPr lang="en-US" sz="1800">
                        <a:effectLst/>
                        <a:latin typeface="Times New Roman"/>
                        <a:ea typeface="Times New Roman"/>
                      </a:endParaRPr>
                    </a:p>
                  </a:txBody>
                  <a:tcPr marL="68580" marR="68580" marT="0" marB="0"/>
                </a:tc>
              </a:tr>
              <a:tr h="130810">
                <a:tc>
                  <a:txBody>
                    <a:bodyPr/>
                    <a:lstStyle/>
                    <a:p>
                      <a:pPr marL="0" marR="0">
                        <a:spcBef>
                          <a:spcPts val="0"/>
                        </a:spcBef>
                        <a:spcAft>
                          <a:spcPts val="0"/>
                        </a:spcAft>
                      </a:pPr>
                      <a:r>
                        <a:rPr lang="en-US" sz="1800">
                          <a:effectLst/>
                        </a:rPr>
                        <a:t>Fasting glucose</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Baseline</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1.003</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1.002</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1.004</a:t>
                      </a:r>
                      <a:endParaRPr lang="en-US" sz="1800">
                        <a:effectLst/>
                        <a:latin typeface="Times New Roman"/>
                        <a:ea typeface="Times New Roman"/>
                      </a:endParaRPr>
                    </a:p>
                  </a:txBody>
                  <a:tcPr marL="68580" marR="68580" marT="0" marB="0"/>
                </a:tc>
              </a:tr>
              <a:tr h="130810">
                <a:tc>
                  <a:txBody>
                    <a:bodyPr/>
                    <a:lstStyle/>
                    <a:p>
                      <a:pPr marL="0" marR="0">
                        <a:spcBef>
                          <a:spcPts val="0"/>
                        </a:spcBef>
                        <a:spcAft>
                          <a:spcPts val="0"/>
                        </a:spcAft>
                      </a:pPr>
                      <a:r>
                        <a:rPr lang="en-US" sz="1800">
                          <a:effectLst/>
                        </a:rPr>
                        <a:t>Sulfonylurea treatment</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TX</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0.663</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0.442</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0.994</a:t>
                      </a:r>
                      <a:endParaRPr lang="en-US" sz="1800">
                        <a:effectLst/>
                        <a:latin typeface="Times New Roman"/>
                        <a:ea typeface="Times New Roman"/>
                      </a:endParaRPr>
                    </a:p>
                  </a:txBody>
                  <a:tcPr marL="68580" marR="68580" marT="0" marB="0"/>
                </a:tc>
              </a:tr>
              <a:tr h="96520">
                <a:tc>
                  <a:txBody>
                    <a:bodyPr/>
                    <a:lstStyle/>
                    <a:p>
                      <a:pPr marL="0" marR="0">
                        <a:spcBef>
                          <a:spcPts val="0"/>
                        </a:spcBef>
                        <a:spcAft>
                          <a:spcPts val="0"/>
                        </a:spcAft>
                      </a:pPr>
                      <a:r>
                        <a:rPr lang="en-US" sz="1800">
                          <a:effectLst/>
                        </a:rPr>
                        <a:t>Low level state of fasting glucose</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TA</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0.545</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0.304</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0.976</a:t>
                      </a:r>
                      <a:endParaRPr lang="en-US" sz="1800" dirty="0">
                        <a:effectLst/>
                        <a:latin typeface="Times New Roman"/>
                        <a:ea typeface="Times New Roman"/>
                      </a:endParaRPr>
                    </a:p>
                  </a:txBody>
                  <a:tcPr marL="68580" marR="68580" marT="0" marB="0"/>
                </a:tc>
              </a:tr>
            </a:tbl>
          </a:graphicData>
        </a:graphic>
      </p:graphicFrame>
      <p:sp>
        <p:nvSpPr>
          <p:cNvPr id="7" name="Rectangle 6"/>
          <p:cNvSpPr/>
          <p:nvPr/>
        </p:nvSpPr>
        <p:spPr>
          <a:xfrm>
            <a:off x="228601" y="5420380"/>
            <a:ext cx="8610600" cy="1169551"/>
          </a:xfrm>
          <a:prstGeom prst="rect">
            <a:avLst/>
          </a:prstGeom>
        </p:spPr>
        <p:txBody>
          <a:bodyPr wrap="square">
            <a:spAutoFit/>
          </a:bodyPr>
          <a:lstStyle/>
          <a:p>
            <a:r>
              <a:rPr lang="en-US" sz="1400" dirty="0" smtClean="0"/>
              <a:t>Note 1: p-value </a:t>
            </a:r>
            <a:r>
              <a:rPr lang="en-US" sz="1400" dirty="0"/>
              <a:t>≤ .05 in two or more imputed data </a:t>
            </a:r>
            <a:r>
              <a:rPr lang="en-US" sz="1400" dirty="0" smtClean="0"/>
              <a:t>sets</a:t>
            </a:r>
          </a:p>
          <a:p>
            <a:r>
              <a:rPr lang="en-US" sz="1400" dirty="0" smtClean="0"/>
              <a:t>Note 2: </a:t>
            </a:r>
            <a:r>
              <a:rPr lang="en-US" sz="1400" dirty="0"/>
              <a:t>CI=95% confidence </a:t>
            </a:r>
            <a:r>
              <a:rPr lang="en-US" sz="1400" dirty="0" smtClean="0"/>
              <a:t>interval</a:t>
            </a:r>
          </a:p>
          <a:p>
            <a:r>
              <a:rPr lang="en-US" sz="1400" dirty="0" smtClean="0"/>
              <a:t>Note 3</a:t>
            </a:r>
            <a:r>
              <a:rPr lang="en-US" sz="1400" dirty="0"/>
              <a:t>: When a hazard ratio is significantly greater than one, the risk factor is deemed positively associated with the </a:t>
            </a:r>
            <a:r>
              <a:rPr lang="en-US" sz="1400" dirty="0" smtClean="0"/>
              <a:t>	event. On the other hand, if a hazard ratio is significantly below one, the risk factor is negatively 	associated with the event. </a:t>
            </a:r>
            <a:endParaRPr lang="en-US" sz="1400" dirty="0"/>
          </a:p>
        </p:txBody>
      </p:sp>
    </p:spTree>
    <p:extLst>
      <p:ext uri="{BB962C8B-B14F-4D97-AF65-F5344CB8AC3E}">
        <p14:creationId xmlns:p14="http://schemas.microsoft.com/office/powerpoint/2010/main" val="35016828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95688" y="2402168"/>
            <a:ext cx="4481512" cy="950632"/>
            <a:chOff x="3519488" y="2554568"/>
            <a:chExt cx="4481512" cy="950632"/>
          </a:xfrm>
        </p:grpSpPr>
        <p:pic>
          <p:nvPicPr>
            <p:cNvPr id="2" name="Picture 3" descr="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714" y="3184229"/>
              <a:ext cx="2387225" cy="320971"/>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2866055"/>
              <a:ext cx="2333729" cy="334345"/>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013" y="2705575"/>
              <a:ext cx="1303946" cy="173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3654" y="2554568"/>
              <a:ext cx="2427346" cy="341032"/>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256" y="3007519"/>
              <a:ext cx="1464432" cy="167173"/>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E:\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9488" y="3290888"/>
              <a:ext cx="1932515" cy="1872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9353" y="4343401"/>
            <a:ext cx="3177233" cy="23979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551025" y="76200"/>
            <a:ext cx="3269344" cy="461665"/>
          </a:xfrm>
          <a:prstGeom prst="rect">
            <a:avLst/>
          </a:prstGeom>
          <a:noFill/>
        </p:spPr>
        <p:txBody>
          <a:bodyPr wrap="none" rtlCol="0">
            <a:spAutoFit/>
          </a:bodyPr>
          <a:lstStyle/>
          <a:p>
            <a:r>
              <a:rPr lang="en-US" sz="2400" b="1" u="sng" dirty="0" err="1" smtClean="0"/>
              <a:t>DiabeticLink</a:t>
            </a:r>
            <a:r>
              <a:rPr lang="en-US" sz="2400" b="1" u="sng" dirty="0" smtClean="0"/>
              <a:t> Risk Engine</a:t>
            </a:r>
            <a:endParaRPr lang="en-US" sz="2400" b="1" u="sng" dirty="0"/>
          </a:p>
        </p:txBody>
      </p:sp>
      <p:sp>
        <p:nvSpPr>
          <p:cNvPr id="9" name="Flowchart: Alternate Process 8"/>
          <p:cNvSpPr/>
          <p:nvPr/>
        </p:nvSpPr>
        <p:spPr>
          <a:xfrm>
            <a:off x="3288505" y="671195"/>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 to average patients</a:t>
            </a:r>
            <a:endParaRPr lang="en-US" dirty="0"/>
          </a:p>
        </p:txBody>
      </p:sp>
      <p:sp>
        <p:nvSpPr>
          <p:cNvPr id="11" name="Flowchart: Alternate Process 10"/>
          <p:cNvSpPr/>
          <p:nvPr/>
        </p:nvSpPr>
        <p:spPr>
          <a:xfrm>
            <a:off x="3280884" y="1600200"/>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What-if analysis</a:t>
            </a:r>
            <a:endParaRPr lang="en-US" dirty="0"/>
          </a:p>
        </p:txBody>
      </p:sp>
      <p:sp>
        <p:nvSpPr>
          <p:cNvPr id="12" name="Flowchart: Alternate Process 11"/>
          <p:cNvSpPr/>
          <p:nvPr/>
        </p:nvSpPr>
        <p:spPr>
          <a:xfrm>
            <a:off x="3280884" y="3886200"/>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Stroke time prediction</a:t>
            </a:r>
            <a:endParaRPr lang="en-US" dirty="0"/>
          </a:p>
        </p:txBody>
      </p:sp>
      <p:sp>
        <p:nvSpPr>
          <p:cNvPr id="10" name="TextBox 9"/>
          <p:cNvSpPr txBox="1"/>
          <p:nvPr/>
        </p:nvSpPr>
        <p:spPr>
          <a:xfrm>
            <a:off x="3472945" y="975995"/>
            <a:ext cx="4969607" cy="584775"/>
          </a:xfrm>
          <a:prstGeom prst="rect">
            <a:avLst/>
          </a:prstGeom>
          <a:noFill/>
        </p:spPr>
        <p:txBody>
          <a:bodyPr wrap="square" rtlCol="0">
            <a:spAutoFit/>
          </a:bodyPr>
          <a:lstStyle/>
          <a:p>
            <a:r>
              <a:rPr lang="en-US" sz="1600" dirty="0" smtClean="0"/>
              <a:t>Your risk of getting a stroke is </a:t>
            </a:r>
            <a:r>
              <a:rPr lang="en-US" sz="1600" b="1" dirty="0" smtClean="0">
                <a:solidFill>
                  <a:srgbClr val="FF0000"/>
                </a:solidFill>
              </a:rPr>
              <a:t>2.59</a:t>
            </a:r>
            <a:r>
              <a:rPr lang="en-US" sz="1600" dirty="0" smtClean="0"/>
              <a:t> times higher than average patients in your age. </a:t>
            </a:r>
            <a:endParaRPr lang="en-US" sz="1600" dirty="0"/>
          </a:p>
        </p:txBody>
      </p:sp>
      <p:pic>
        <p:nvPicPr>
          <p:cNvPr id="1028" name="Picture 4" descr="E:\Captu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609600"/>
            <a:ext cx="2852737" cy="4404995"/>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3514994" y="1905000"/>
            <a:ext cx="4969607" cy="584775"/>
          </a:xfrm>
          <a:prstGeom prst="rect">
            <a:avLst/>
          </a:prstGeom>
          <a:noFill/>
        </p:spPr>
        <p:txBody>
          <a:bodyPr wrap="square" rtlCol="0">
            <a:spAutoFit/>
          </a:bodyPr>
          <a:lstStyle/>
          <a:p>
            <a:r>
              <a:rPr lang="en-US" sz="1600" dirty="0" smtClean="0"/>
              <a:t>If you control your LDL Cholesterol to the level of 130, your risk of stroke is </a:t>
            </a:r>
            <a:r>
              <a:rPr lang="en-US" sz="1600" b="1" dirty="0">
                <a:solidFill>
                  <a:srgbClr val="FF0000"/>
                </a:solidFill>
              </a:rPr>
              <a:t>62% </a:t>
            </a:r>
            <a:r>
              <a:rPr lang="en-US" sz="1600" b="1" dirty="0" smtClean="0">
                <a:solidFill>
                  <a:srgbClr val="FF0000"/>
                </a:solidFill>
              </a:rPr>
              <a:t>lower </a:t>
            </a:r>
            <a:r>
              <a:rPr lang="en-US" sz="1600" dirty="0" smtClean="0"/>
              <a:t>than your current status.</a:t>
            </a:r>
            <a:endParaRPr lang="en-US" sz="1600" dirty="0"/>
          </a:p>
        </p:txBody>
      </p:sp>
      <p:sp>
        <p:nvSpPr>
          <p:cNvPr id="17" name="TextBox 16"/>
          <p:cNvSpPr txBox="1"/>
          <p:nvPr/>
        </p:nvSpPr>
        <p:spPr>
          <a:xfrm>
            <a:off x="3553096" y="4191000"/>
            <a:ext cx="5198850" cy="584775"/>
          </a:xfrm>
          <a:prstGeom prst="rect">
            <a:avLst/>
          </a:prstGeom>
          <a:noFill/>
        </p:spPr>
        <p:txBody>
          <a:bodyPr wrap="square" rtlCol="0">
            <a:spAutoFit/>
          </a:bodyPr>
          <a:lstStyle/>
          <a:p>
            <a:r>
              <a:rPr lang="en-US" sz="1600" dirty="0" smtClean="0"/>
              <a:t>You have 50% change get a stroke </a:t>
            </a:r>
            <a:r>
              <a:rPr lang="en-US" sz="1600" b="1" dirty="0" smtClean="0">
                <a:solidFill>
                  <a:srgbClr val="FF0000"/>
                </a:solidFill>
              </a:rPr>
              <a:t>in 2 years</a:t>
            </a:r>
            <a:r>
              <a:rPr lang="en-US" sz="1600" dirty="0" smtClean="0"/>
              <a:t>.</a:t>
            </a:r>
          </a:p>
          <a:p>
            <a:r>
              <a:rPr lang="en-US" sz="1600" dirty="0" smtClean="0"/>
              <a:t>You have 90% change get a stroke </a:t>
            </a:r>
            <a:r>
              <a:rPr lang="en-US" sz="1600" b="1" dirty="0" smtClean="0">
                <a:solidFill>
                  <a:srgbClr val="FF0000"/>
                </a:solidFill>
              </a:rPr>
              <a:t>in 4 years</a:t>
            </a:r>
            <a:r>
              <a:rPr lang="en-US" sz="1600" dirty="0" smtClean="0"/>
              <a:t>.</a:t>
            </a:r>
          </a:p>
        </p:txBody>
      </p:sp>
      <p:sp>
        <p:nvSpPr>
          <p:cNvPr id="18" name="Flowchart: Alternate Process 17"/>
          <p:cNvSpPr/>
          <p:nvPr/>
        </p:nvSpPr>
        <p:spPr>
          <a:xfrm>
            <a:off x="1371601" y="5006529"/>
            <a:ext cx="1612106" cy="251271"/>
          </a:xfrm>
          <a:prstGeom prst="flowChartAlternateProcess">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Run Risk Prediction</a:t>
            </a:r>
            <a:endParaRPr lang="en-US" sz="1400" dirty="0"/>
          </a:p>
        </p:txBody>
      </p:sp>
      <p:grpSp>
        <p:nvGrpSpPr>
          <p:cNvPr id="8" name="Group 7"/>
          <p:cNvGrpSpPr/>
          <p:nvPr/>
        </p:nvGrpSpPr>
        <p:grpSpPr>
          <a:xfrm>
            <a:off x="3629296" y="3429000"/>
            <a:ext cx="2238104" cy="307777"/>
            <a:chOff x="3553096" y="3429000"/>
            <a:chExt cx="2238104" cy="307777"/>
          </a:xfrm>
        </p:grpSpPr>
        <p:sp>
          <p:nvSpPr>
            <p:cNvPr id="24" name="TextBox 23"/>
            <p:cNvSpPr txBox="1"/>
            <p:nvPr/>
          </p:nvSpPr>
          <p:spPr>
            <a:xfrm>
              <a:off x="3553096" y="3429000"/>
              <a:ext cx="2238104" cy="30777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400" b="1" dirty="0" smtClean="0">
                  <a:solidFill>
                    <a:srgbClr val="0070C0"/>
                  </a:solidFill>
                </a:rPr>
                <a:t>Risk changes: </a:t>
              </a:r>
              <a:endParaRPr lang="en-US" sz="1400" b="1" dirty="0">
                <a:solidFill>
                  <a:srgbClr val="0070C0"/>
                </a:solidFill>
              </a:endParaRPr>
            </a:p>
          </p:txBody>
        </p:sp>
        <p:sp>
          <p:nvSpPr>
            <p:cNvPr id="6" name="Rectangle 5"/>
            <p:cNvSpPr/>
            <p:nvPr/>
          </p:nvSpPr>
          <p:spPr>
            <a:xfrm>
              <a:off x="4751960" y="3429000"/>
              <a:ext cx="1039240" cy="304800"/>
            </a:xfrm>
            <a:prstGeom prst="rect">
              <a:avLst/>
            </a:prstGeom>
            <a:noFill/>
            <a:ln w="63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rgbClr val="FF0000"/>
                  </a:solidFill>
                </a:rPr>
                <a:t> 62 %</a:t>
              </a:r>
              <a:endParaRPr lang="en-US" sz="1400" dirty="0">
                <a:solidFill>
                  <a:srgbClr val="FF0000"/>
                </a:solidFill>
              </a:endParaRPr>
            </a:p>
          </p:txBody>
        </p:sp>
        <p:sp>
          <p:nvSpPr>
            <p:cNvPr id="7" name="Down Arrow 6"/>
            <p:cNvSpPr/>
            <p:nvPr/>
          </p:nvSpPr>
          <p:spPr>
            <a:xfrm>
              <a:off x="5410200" y="3478191"/>
              <a:ext cx="209550" cy="230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Alternate Process 25"/>
          <p:cNvSpPr/>
          <p:nvPr/>
        </p:nvSpPr>
        <p:spPr>
          <a:xfrm>
            <a:off x="6904934" y="3482529"/>
            <a:ext cx="1143001" cy="251271"/>
          </a:xfrm>
          <a:prstGeom prst="flowChartAlternateProcess">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Estimate again</a:t>
            </a:r>
            <a:endParaRPr lang="en-US" sz="1400" dirty="0"/>
          </a:p>
        </p:txBody>
      </p:sp>
    </p:spTree>
    <p:extLst>
      <p:ext uri="{BB962C8B-B14F-4D97-AF65-F5344CB8AC3E}">
        <p14:creationId xmlns:p14="http://schemas.microsoft.com/office/powerpoint/2010/main" val="2424930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743200"/>
            <a:ext cx="8534400" cy="1470025"/>
          </a:xfrm>
        </p:spPr>
        <p:txBody>
          <a:bodyPr>
            <a:noAutofit/>
          </a:bodyPr>
          <a:lstStyle/>
          <a:p>
            <a:r>
              <a:rPr lang="en-US" sz="3600" dirty="0" smtClean="0"/>
              <a:t>A Research Framework for </a:t>
            </a:r>
            <a:r>
              <a:rPr lang="en-US" sz="3600" dirty="0" err="1" smtClean="0"/>
              <a:t>Pharmacovigilance</a:t>
            </a:r>
            <a:r>
              <a:rPr lang="en-US" sz="3600" dirty="0" smtClean="0"/>
              <a:t> in Patient Social Media:</a:t>
            </a:r>
            <a:br>
              <a:rPr lang="en-US" sz="3600" dirty="0" smtClean="0"/>
            </a:br>
            <a:r>
              <a:rPr lang="en-US" sz="2800" dirty="0" smtClean="0"/>
              <a:t>Identification and Evaluation of Patient Adverse Drug Event Reports</a:t>
            </a:r>
            <a:endParaRPr lang="en-US" sz="3600" dirty="0"/>
          </a:p>
        </p:txBody>
      </p:sp>
      <p:sp>
        <p:nvSpPr>
          <p:cNvPr id="4" name="TextBox 3"/>
          <p:cNvSpPr txBox="1"/>
          <p:nvPr/>
        </p:nvSpPr>
        <p:spPr>
          <a:xfrm>
            <a:off x="2590800" y="4724400"/>
            <a:ext cx="4038600" cy="461665"/>
          </a:xfrm>
          <a:prstGeom prst="rect">
            <a:avLst/>
          </a:prstGeom>
          <a:noFill/>
        </p:spPr>
        <p:txBody>
          <a:bodyPr wrap="square" rtlCol="0">
            <a:spAutoFit/>
          </a:bodyPr>
          <a:lstStyle/>
          <a:p>
            <a:pPr algn="ctr"/>
            <a:r>
              <a:rPr lang="en-US" sz="2400" dirty="0" smtClean="0"/>
              <a:t>Xiao Liu</a:t>
            </a:r>
          </a:p>
        </p:txBody>
      </p:sp>
      <p:sp>
        <p:nvSpPr>
          <p:cNvPr id="5" name="Slide Number Placeholder 4"/>
          <p:cNvSpPr>
            <a:spLocks noGrp="1"/>
          </p:cNvSpPr>
          <p:nvPr>
            <p:ph type="sldNum" sz="quarter" idx="12"/>
          </p:nvPr>
        </p:nvSpPr>
        <p:spPr/>
        <p:txBody>
          <a:bodyPr/>
          <a:lstStyle/>
          <a:p>
            <a:fld id="{02D70044-0CA6-4FFD-872C-C9DAD7BA926A}" type="slidenum">
              <a:rPr lang="en-US" smtClean="0"/>
              <a:pPr/>
              <a:t>32</a:t>
            </a:fld>
            <a:endParaRPr lang="en-US"/>
          </a:p>
        </p:txBody>
      </p:sp>
    </p:spTree>
    <p:extLst>
      <p:ext uri="{BB962C8B-B14F-4D97-AF65-F5344CB8AC3E}">
        <p14:creationId xmlns:p14="http://schemas.microsoft.com/office/powerpoint/2010/main" val="25596308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533400" y="1371600"/>
            <a:ext cx="8229600" cy="4876800"/>
          </a:xfrm>
        </p:spPr>
        <p:txBody>
          <a:bodyPr>
            <a:normAutofit/>
          </a:bodyPr>
          <a:lstStyle/>
          <a:p>
            <a:pPr marL="0" indent="0">
              <a:buNone/>
            </a:pPr>
            <a:r>
              <a:rPr lang="en-US" dirty="0" smtClean="0"/>
              <a:t>Limitations of current </a:t>
            </a:r>
            <a:r>
              <a:rPr lang="en-US" dirty="0" err="1" smtClean="0"/>
              <a:t>pharmacovigilance</a:t>
            </a:r>
            <a:r>
              <a:rPr lang="en-US" dirty="0" smtClean="0"/>
              <a:t> approaches:</a:t>
            </a:r>
          </a:p>
          <a:p>
            <a:pPr lvl="1"/>
            <a:r>
              <a:rPr lang="en-US" dirty="0" smtClean="0"/>
              <a:t>SRSs : </a:t>
            </a:r>
            <a:r>
              <a:rPr lang="en-US" b="1" dirty="0" smtClean="0"/>
              <a:t>over-reporting</a:t>
            </a:r>
            <a:r>
              <a:rPr lang="en-US" dirty="0" smtClean="0"/>
              <a:t> of well known events, </a:t>
            </a:r>
            <a:r>
              <a:rPr lang="en-US" b="1" dirty="0" smtClean="0"/>
              <a:t>under-reporting</a:t>
            </a:r>
            <a:r>
              <a:rPr lang="en-US" dirty="0" smtClean="0"/>
              <a:t> of minor events, </a:t>
            </a:r>
            <a:r>
              <a:rPr lang="en-US" b="1" dirty="0" smtClean="0"/>
              <a:t>duplicate reporting</a:t>
            </a:r>
            <a:r>
              <a:rPr lang="en-US" dirty="0" smtClean="0"/>
              <a:t>, </a:t>
            </a:r>
            <a:r>
              <a:rPr lang="en-US" b="1" dirty="0" smtClean="0"/>
              <a:t>misattribution of causality </a:t>
            </a:r>
            <a:r>
              <a:rPr lang="en-US" dirty="0" smtClean="0"/>
              <a:t>(Bate et al. 2009) </a:t>
            </a:r>
          </a:p>
          <a:p>
            <a:pPr lvl="1"/>
            <a:r>
              <a:rPr lang="en-US" dirty="0" smtClean="0"/>
              <a:t>EHR: restricted by </a:t>
            </a:r>
            <a:r>
              <a:rPr lang="en-US" b="1" dirty="0" smtClean="0"/>
              <a:t>legal and privacy issues </a:t>
            </a:r>
            <a:r>
              <a:rPr lang="en-US" dirty="0" smtClean="0"/>
              <a:t>and complex </a:t>
            </a:r>
            <a:r>
              <a:rPr lang="en-US" b="1" dirty="0" smtClean="0"/>
              <a:t>preprocessing</a:t>
            </a:r>
            <a:r>
              <a:rPr lang="en-US" dirty="0" smtClean="0"/>
              <a:t> required. </a:t>
            </a:r>
          </a:p>
          <a:p>
            <a:pPr lvl="1"/>
            <a:r>
              <a:rPr lang="en-US" dirty="0" smtClean="0"/>
              <a:t>Chemical and biological knowledge bases: </a:t>
            </a:r>
            <a:r>
              <a:rPr lang="en-US" b="1" dirty="0" smtClean="0"/>
              <a:t>domain knowledge</a:t>
            </a:r>
            <a:r>
              <a:rPr lang="en-US" dirty="0" smtClean="0"/>
              <a:t> required to interpret the information.</a:t>
            </a:r>
          </a:p>
        </p:txBody>
      </p:sp>
      <p:sp>
        <p:nvSpPr>
          <p:cNvPr id="4" name="Slide Number Placeholder 3"/>
          <p:cNvSpPr>
            <a:spLocks noGrp="1"/>
          </p:cNvSpPr>
          <p:nvPr>
            <p:ph type="sldNum" sz="quarter" idx="12"/>
          </p:nvPr>
        </p:nvSpPr>
        <p:spPr/>
        <p:txBody>
          <a:bodyPr/>
          <a:lstStyle/>
          <a:p>
            <a:fld id="{02D70044-0CA6-4FFD-872C-C9DAD7BA926A}" type="slidenum">
              <a:rPr lang="en-US" smtClean="0"/>
              <a:pPr/>
              <a:t>33</a:t>
            </a:fld>
            <a:endParaRPr lang="en-US"/>
          </a:p>
        </p:txBody>
      </p:sp>
    </p:spTree>
    <p:extLst>
      <p:ext uri="{BB962C8B-B14F-4D97-AF65-F5344CB8AC3E}">
        <p14:creationId xmlns:p14="http://schemas.microsoft.com/office/powerpoint/2010/main" val="2878585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447800"/>
            <a:ext cx="8305800" cy="5105400"/>
          </a:xfrm>
        </p:spPr>
        <p:txBody>
          <a:bodyPr>
            <a:noAutofit/>
          </a:bodyPr>
          <a:lstStyle/>
          <a:p>
            <a:r>
              <a:rPr lang="en-US" sz="2400" dirty="0" smtClean="0"/>
              <a:t>Meanwhile, many new </a:t>
            </a:r>
            <a:r>
              <a:rPr lang="en-US" sz="2400" dirty="0" smtClean="0">
                <a:solidFill>
                  <a:srgbClr val="FF0000"/>
                </a:solidFill>
              </a:rPr>
              <a:t>patient-centric online discussion forums and social websites </a:t>
            </a:r>
            <a:r>
              <a:rPr lang="en-US" sz="2400" dirty="0" smtClean="0"/>
              <a:t>(e.g., </a:t>
            </a:r>
            <a:r>
              <a:rPr lang="en-US" sz="2400" dirty="0" err="1" smtClean="0"/>
              <a:t>PatientsLikeMe</a:t>
            </a:r>
            <a:r>
              <a:rPr lang="en-US" sz="2400" dirty="0" smtClean="0"/>
              <a:t> and </a:t>
            </a:r>
            <a:r>
              <a:rPr lang="en-US" sz="2400" dirty="0" err="1" smtClean="0"/>
              <a:t>DailyStrength</a:t>
            </a:r>
            <a:r>
              <a:rPr lang="en-US" sz="2400" dirty="0" smtClean="0"/>
              <a:t>) have emerged as platforms for supporting patient discussions (</a:t>
            </a:r>
            <a:r>
              <a:rPr lang="en-US" sz="2400" dirty="0" err="1" smtClean="0"/>
              <a:t>Harpaz</a:t>
            </a:r>
            <a:r>
              <a:rPr lang="en-US" sz="2400" dirty="0" smtClean="0"/>
              <a:t> et al. 2012).</a:t>
            </a:r>
          </a:p>
          <a:p>
            <a:pPr lvl="1"/>
            <a:r>
              <a:rPr lang="en-US" sz="2400" b="1" dirty="0" smtClean="0">
                <a:solidFill>
                  <a:srgbClr val="FF0000"/>
                </a:solidFill>
              </a:rPr>
              <a:t>Discussions include diseases, symptoms, treatments, lifestyle, recommendations, emotional support, etc. </a:t>
            </a:r>
          </a:p>
          <a:p>
            <a:pPr lvl="1"/>
            <a:r>
              <a:rPr lang="en-US" sz="2400" b="1" dirty="0" smtClean="0">
                <a:solidFill>
                  <a:srgbClr val="FF0000"/>
                </a:solidFill>
              </a:rPr>
              <a:t>Patients share demographic information such as family history, diseases, treatments, lifestyle, etc in profile pages</a:t>
            </a:r>
          </a:p>
          <a:p>
            <a:pPr lvl="1">
              <a:buNone/>
            </a:pPr>
            <a:endParaRPr lang="en-US" sz="1600" dirty="0" smtClean="0"/>
          </a:p>
        </p:txBody>
      </p:sp>
      <p:sp>
        <p:nvSpPr>
          <p:cNvPr id="4" name="Slide Number Placeholder 3"/>
          <p:cNvSpPr>
            <a:spLocks noGrp="1"/>
          </p:cNvSpPr>
          <p:nvPr>
            <p:ph type="sldNum" sz="quarter" idx="12"/>
          </p:nvPr>
        </p:nvSpPr>
        <p:spPr/>
        <p:txBody>
          <a:bodyPr/>
          <a:lstStyle/>
          <a:p>
            <a:fld id="{02D70044-0CA6-4FFD-872C-C9DAD7BA926A}" type="slidenum">
              <a:rPr lang="en-US" smtClean="0"/>
              <a:pPr/>
              <a:t>34</a:t>
            </a:fld>
            <a:endParaRPr lang="en-US"/>
          </a:p>
        </p:txBody>
      </p:sp>
    </p:spTree>
    <p:extLst>
      <p:ext uri="{BB962C8B-B14F-4D97-AF65-F5344CB8AC3E}">
        <p14:creationId xmlns:p14="http://schemas.microsoft.com/office/powerpoint/2010/main" val="3273980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32"/>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a:xfrm>
            <a:off x="152400" y="762000"/>
            <a:ext cx="8839200" cy="5105400"/>
          </a:xfrm>
        </p:spPr>
        <p:txBody>
          <a:bodyPr>
            <a:normAutofit/>
          </a:bodyPr>
          <a:lstStyle/>
          <a:p>
            <a:r>
              <a:rPr lang="en-US" sz="2200" dirty="0" smtClean="0"/>
              <a:t>However, </a:t>
            </a:r>
            <a:r>
              <a:rPr lang="en-US" sz="2200" dirty="0" smtClean="0">
                <a:solidFill>
                  <a:srgbClr val="FF0000"/>
                </a:solidFill>
              </a:rPr>
              <a:t>extracting patient-reported </a:t>
            </a:r>
            <a:r>
              <a:rPr lang="en-US" sz="2200" b="1" i="1" dirty="0" smtClean="0">
                <a:solidFill>
                  <a:srgbClr val="FF0000"/>
                </a:solidFill>
              </a:rPr>
              <a:t>adverse drug events</a:t>
            </a:r>
            <a:r>
              <a:rPr lang="en-US" sz="2200" b="1" i="1" dirty="0" smtClean="0"/>
              <a:t> </a:t>
            </a:r>
            <a:r>
              <a:rPr lang="en-US" sz="2200" dirty="0" smtClean="0"/>
              <a:t>(ADE, unexpected medical conditions caused by a drug) still faces several challenges.</a:t>
            </a:r>
          </a:p>
          <a:p>
            <a:pPr lvl="1"/>
            <a:r>
              <a:rPr lang="en-US" sz="1800" dirty="0" smtClean="0"/>
              <a:t>Topics in patient social media cover various sources, including </a:t>
            </a:r>
            <a:r>
              <a:rPr lang="en-US" sz="1800" i="1" dirty="0" smtClean="0"/>
              <a:t>news and research</a:t>
            </a:r>
            <a:r>
              <a:rPr lang="en-US" sz="1800" dirty="0" smtClean="0"/>
              <a:t>, </a:t>
            </a:r>
            <a:r>
              <a:rPr lang="en-US" sz="1800" i="1" dirty="0" smtClean="0"/>
              <a:t>hearsay</a:t>
            </a:r>
            <a:r>
              <a:rPr lang="en-US" sz="1800" dirty="0" smtClean="0"/>
              <a:t> (stories of other people) and </a:t>
            </a:r>
            <a:r>
              <a:rPr lang="en-US" sz="1800" i="1" dirty="0" smtClean="0"/>
              <a:t>patient’s experience</a:t>
            </a:r>
            <a:r>
              <a:rPr lang="en-US" sz="1800" dirty="0" smtClean="0"/>
              <a:t>.  Redundant and noisy information often masks patient-experienced ADEs (</a:t>
            </a:r>
            <a:r>
              <a:rPr lang="en-US" sz="1800" dirty="0" err="1" smtClean="0"/>
              <a:t>Leaman</a:t>
            </a:r>
            <a:r>
              <a:rPr lang="en-US" sz="1800" dirty="0" smtClean="0"/>
              <a:t> et al. 2010). </a:t>
            </a:r>
            <a:endParaRPr lang="en-US" sz="1600" dirty="0" smtClean="0"/>
          </a:p>
          <a:p>
            <a:pPr lvl="1"/>
            <a:r>
              <a:rPr lang="en-US" sz="1800" dirty="0" smtClean="0"/>
              <a:t>Currently, extracting adverse event and drug relation in patient comments results in low precision due to confounding with </a:t>
            </a:r>
            <a:r>
              <a:rPr lang="en-US" sz="1800" i="1" dirty="0">
                <a:solidFill>
                  <a:srgbClr val="FF0000"/>
                </a:solidFill>
              </a:rPr>
              <a:t>D</a:t>
            </a:r>
            <a:r>
              <a:rPr lang="en-US" sz="1800" i="1" dirty="0" smtClean="0">
                <a:solidFill>
                  <a:srgbClr val="FF0000"/>
                </a:solidFill>
              </a:rPr>
              <a:t>rug </a:t>
            </a:r>
            <a:r>
              <a:rPr lang="en-US" sz="1800" i="1" dirty="0">
                <a:solidFill>
                  <a:srgbClr val="FF0000"/>
                </a:solidFill>
              </a:rPr>
              <a:t>I</a:t>
            </a:r>
            <a:r>
              <a:rPr lang="en-US" sz="1800" i="1" dirty="0" smtClean="0">
                <a:solidFill>
                  <a:srgbClr val="FF0000"/>
                </a:solidFill>
              </a:rPr>
              <a:t>ndications</a:t>
            </a:r>
            <a:r>
              <a:rPr lang="en-US" sz="1800" dirty="0" smtClean="0">
                <a:solidFill>
                  <a:srgbClr val="FF0000"/>
                </a:solidFill>
              </a:rPr>
              <a:t> </a:t>
            </a:r>
            <a:r>
              <a:rPr lang="en-US" sz="1800" dirty="0" smtClean="0"/>
              <a:t>(legitimate medical conditions a drug is used for ) and </a:t>
            </a:r>
            <a:r>
              <a:rPr lang="en-US" sz="1800" i="1" dirty="0">
                <a:solidFill>
                  <a:srgbClr val="FF0000"/>
                </a:solidFill>
              </a:rPr>
              <a:t>N</a:t>
            </a:r>
            <a:r>
              <a:rPr lang="en-US" sz="1800" i="1" dirty="0" smtClean="0">
                <a:solidFill>
                  <a:srgbClr val="FF0000"/>
                </a:solidFill>
              </a:rPr>
              <a:t>egated ADE</a:t>
            </a:r>
            <a:r>
              <a:rPr lang="en-US" sz="1800" dirty="0" smtClean="0">
                <a:solidFill>
                  <a:srgbClr val="FF0000"/>
                </a:solidFill>
              </a:rPr>
              <a:t> </a:t>
            </a:r>
            <a:r>
              <a:rPr lang="en-US" sz="1800" dirty="0" smtClean="0"/>
              <a:t>(contradiction or denial of experiencing ADEs) in sentences (Benton et al. 2011).</a:t>
            </a:r>
          </a:p>
          <a:p>
            <a:pPr lvl="1"/>
            <a:endParaRPr lang="en-US" sz="1800" dirty="0" smtClean="0"/>
          </a:p>
          <a:p>
            <a:endParaRPr lang="en-US" sz="22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35</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24452823"/>
              </p:ext>
            </p:extLst>
          </p:nvPr>
        </p:nvGraphicFramePr>
        <p:xfrm>
          <a:off x="381000" y="4038600"/>
          <a:ext cx="8458200" cy="2667000"/>
        </p:xfrm>
        <a:graphic>
          <a:graphicData uri="http://schemas.openxmlformats.org/drawingml/2006/table">
            <a:tbl>
              <a:tblPr/>
              <a:tblGrid>
                <a:gridCol w="767227"/>
                <a:gridCol w="5938373"/>
                <a:gridCol w="985373"/>
                <a:gridCol w="767227"/>
              </a:tblGrid>
              <a:tr h="360560">
                <a:tc>
                  <a:txBody>
                    <a:bodyPr/>
                    <a:lstStyle/>
                    <a:p>
                      <a:pPr marL="0" marR="0" indent="0" algn="ctr">
                        <a:spcBef>
                          <a:spcPts val="0"/>
                        </a:spcBef>
                        <a:spcAft>
                          <a:spcPts val="0"/>
                        </a:spcAft>
                      </a:pPr>
                      <a:r>
                        <a:rPr lang="en-US" sz="1100" b="1" dirty="0">
                          <a:latin typeface="Century Schoolbook"/>
                          <a:ea typeface="宋体"/>
                          <a:cs typeface="Times New Roman"/>
                        </a:rPr>
                        <a:t>Post ID</a:t>
                      </a:r>
                      <a:endParaRPr lang="en-US" sz="1400" b="1" dirty="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100" b="1" dirty="0">
                          <a:latin typeface="Century Schoolbook"/>
                          <a:ea typeface="宋体"/>
                          <a:cs typeface="Times New Roman"/>
                        </a:rPr>
                        <a:t>Post Content</a:t>
                      </a:r>
                      <a:endParaRPr lang="en-US" sz="1400" b="1" dirty="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100" b="1" dirty="0">
                          <a:solidFill>
                            <a:srgbClr val="FF0000"/>
                          </a:solidFill>
                          <a:latin typeface="Century Schoolbook"/>
                          <a:ea typeface="宋体"/>
                          <a:cs typeface="Times New Roman"/>
                        </a:rPr>
                        <a:t>Contain</a:t>
                      </a:r>
                      <a:endParaRPr lang="en-US" sz="1400" b="1" dirty="0">
                        <a:solidFill>
                          <a:srgbClr val="FF0000"/>
                        </a:solidFill>
                        <a:latin typeface="Century Schoolbook"/>
                        <a:ea typeface="宋体"/>
                        <a:cs typeface="Times New Roman"/>
                      </a:endParaRPr>
                    </a:p>
                    <a:p>
                      <a:pPr marL="0" marR="0" indent="0" algn="ctr">
                        <a:spcBef>
                          <a:spcPts val="0"/>
                        </a:spcBef>
                        <a:spcAft>
                          <a:spcPts val="0"/>
                        </a:spcAft>
                      </a:pPr>
                      <a:r>
                        <a:rPr lang="en-US" sz="1100" b="1" dirty="0">
                          <a:solidFill>
                            <a:srgbClr val="FF0000"/>
                          </a:solidFill>
                          <a:latin typeface="Century Schoolbook"/>
                          <a:ea typeface="宋体"/>
                          <a:cs typeface="Times New Roman"/>
                        </a:rPr>
                        <a:t>ADE?</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100" b="1" dirty="0">
                          <a:solidFill>
                            <a:srgbClr val="FF0000"/>
                          </a:solidFill>
                          <a:latin typeface="Century Schoolbook"/>
                          <a:ea typeface="宋体"/>
                          <a:cs typeface="Times New Roman"/>
                        </a:rPr>
                        <a:t>Report source</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837">
                <a:tc>
                  <a:txBody>
                    <a:bodyPr/>
                    <a:lstStyle/>
                    <a:p>
                      <a:pPr marL="0" marR="0" indent="0" algn="just">
                        <a:spcBef>
                          <a:spcPts val="0"/>
                        </a:spcBef>
                        <a:spcAft>
                          <a:spcPts val="0"/>
                        </a:spcAft>
                      </a:pPr>
                      <a:r>
                        <a:rPr lang="en-US" sz="1100">
                          <a:latin typeface="Century Schoolbook"/>
                          <a:ea typeface="宋体"/>
                          <a:cs typeface="Times New Roman"/>
                        </a:rPr>
                        <a:t>9043</a:t>
                      </a:r>
                      <a:endParaRPr lang="en-US" sz="140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dirty="0">
                          <a:solidFill>
                            <a:srgbClr val="FF0000"/>
                          </a:solidFill>
                          <a:latin typeface="Century Schoolbook"/>
                          <a:ea typeface="宋体"/>
                          <a:cs typeface="Times New Roman"/>
                        </a:rPr>
                        <a:t>I had horrible </a:t>
                      </a:r>
                      <a:r>
                        <a:rPr lang="en-US" sz="1100" b="1" dirty="0">
                          <a:solidFill>
                            <a:srgbClr val="FF0000"/>
                          </a:solidFill>
                          <a:latin typeface="Century Schoolbook"/>
                          <a:ea typeface="宋体"/>
                          <a:cs typeface="Times New Roman"/>
                        </a:rPr>
                        <a:t>chest pain [</a:t>
                      </a:r>
                      <a:r>
                        <a:rPr lang="en-US" sz="1100" b="1" i="1" dirty="0">
                          <a:solidFill>
                            <a:srgbClr val="FF0000"/>
                          </a:solidFill>
                          <a:latin typeface="Century Schoolbook"/>
                          <a:ea typeface="宋体"/>
                          <a:cs typeface="Times New Roman"/>
                        </a:rPr>
                        <a:t>Event</a:t>
                      </a:r>
                      <a:r>
                        <a:rPr lang="en-US" sz="1100" b="1" dirty="0">
                          <a:solidFill>
                            <a:srgbClr val="FF0000"/>
                          </a:solidFill>
                          <a:latin typeface="Century Schoolbook"/>
                          <a:ea typeface="宋体"/>
                          <a:cs typeface="Times New Roman"/>
                        </a:rPr>
                        <a:t>]</a:t>
                      </a:r>
                      <a:r>
                        <a:rPr lang="en-US" sz="1100" dirty="0">
                          <a:solidFill>
                            <a:srgbClr val="FF0000"/>
                          </a:solidFill>
                          <a:latin typeface="Century Schoolbook"/>
                          <a:ea typeface="宋体"/>
                          <a:cs typeface="Times New Roman"/>
                        </a:rPr>
                        <a:t> under </a:t>
                      </a:r>
                      <a:r>
                        <a:rPr lang="en-US" sz="1100" b="1" dirty="0" err="1">
                          <a:solidFill>
                            <a:srgbClr val="FF0000"/>
                          </a:solidFill>
                          <a:latin typeface="Century Schoolbook"/>
                          <a:ea typeface="宋体"/>
                          <a:cs typeface="Times New Roman"/>
                        </a:rPr>
                        <a:t>Actos</a:t>
                      </a:r>
                      <a:r>
                        <a:rPr lang="en-US" sz="1100" b="1" dirty="0">
                          <a:solidFill>
                            <a:srgbClr val="FF0000"/>
                          </a:solidFill>
                          <a:latin typeface="Century Schoolbook"/>
                          <a:ea typeface="宋体"/>
                          <a:cs typeface="Times New Roman"/>
                        </a:rPr>
                        <a:t> [</a:t>
                      </a:r>
                      <a:r>
                        <a:rPr lang="en-US" sz="1100" b="1" i="1" dirty="0">
                          <a:solidFill>
                            <a:srgbClr val="FF0000"/>
                          </a:solidFill>
                          <a:latin typeface="Century Schoolbook"/>
                          <a:ea typeface="宋体"/>
                          <a:cs typeface="Times New Roman"/>
                        </a:rPr>
                        <a:t>Treatment</a:t>
                      </a:r>
                      <a:r>
                        <a:rPr lang="en-US" sz="1100" b="1" dirty="0">
                          <a:solidFill>
                            <a:srgbClr val="FF0000"/>
                          </a:solidFill>
                          <a:latin typeface="Century Schoolbook"/>
                          <a:ea typeface="宋体"/>
                          <a:cs typeface="Times New Roman"/>
                        </a:rPr>
                        <a:t>].</a:t>
                      </a:r>
                      <a:endParaRPr lang="en-US" sz="1400"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FF0000"/>
                          </a:solidFill>
                          <a:latin typeface="Century Schoolbook"/>
                          <a:ea typeface="宋体"/>
                          <a:cs typeface="Times New Roman"/>
                        </a:rPr>
                        <a:t>ADE</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FF0000"/>
                          </a:solidFill>
                          <a:latin typeface="Century Schoolbook"/>
                          <a:ea typeface="宋体"/>
                          <a:cs typeface="Times New Roman"/>
                        </a:rPr>
                        <a:t>Patient</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2256">
                <a:tc>
                  <a:txBody>
                    <a:bodyPr/>
                    <a:lstStyle/>
                    <a:p>
                      <a:pPr marL="0" marR="0" indent="0" algn="just">
                        <a:spcBef>
                          <a:spcPts val="0"/>
                        </a:spcBef>
                        <a:spcAft>
                          <a:spcPts val="0"/>
                        </a:spcAft>
                      </a:pPr>
                      <a:r>
                        <a:rPr lang="en-US" sz="1100">
                          <a:latin typeface="Century Schoolbook"/>
                          <a:ea typeface="宋体"/>
                          <a:cs typeface="Times New Roman"/>
                        </a:rPr>
                        <a:t>12200</a:t>
                      </a:r>
                      <a:endParaRPr lang="en-US" sz="140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dirty="0">
                          <a:latin typeface="Century Schoolbook"/>
                          <a:ea typeface="宋体"/>
                          <a:cs typeface="Times New Roman"/>
                        </a:rPr>
                        <a:t>From what you have said, it seems that </a:t>
                      </a:r>
                      <a:r>
                        <a:rPr lang="en-US" sz="1100" b="1" dirty="0" err="1">
                          <a:latin typeface="Century Schoolbook"/>
                          <a:ea typeface="宋体"/>
                          <a:cs typeface="Times New Roman"/>
                        </a:rPr>
                        <a:t>Lantus</a:t>
                      </a:r>
                      <a:r>
                        <a:rPr lang="en-US" sz="1100" dirty="0">
                          <a:latin typeface="Century Schoolbook"/>
                          <a:ea typeface="宋体"/>
                          <a:cs typeface="Times New Roman"/>
                        </a:rPr>
                        <a:t> </a:t>
                      </a:r>
                      <a:r>
                        <a:rPr lang="en-US" sz="1100" b="1" dirty="0">
                          <a:latin typeface="Century Schoolbook"/>
                          <a:ea typeface="宋体"/>
                          <a:cs typeface="Times New Roman"/>
                        </a:rPr>
                        <a:t>[</a:t>
                      </a:r>
                      <a:r>
                        <a:rPr lang="en-US" sz="1100" b="1" i="1" dirty="0">
                          <a:latin typeface="Century Schoolbook"/>
                          <a:ea typeface="宋体"/>
                          <a:cs typeface="Times New Roman"/>
                        </a:rPr>
                        <a:t>Treatment</a:t>
                      </a:r>
                      <a:r>
                        <a:rPr lang="en-US" sz="1100" b="1" dirty="0">
                          <a:latin typeface="Century Schoolbook"/>
                          <a:ea typeface="宋体"/>
                          <a:cs typeface="Times New Roman"/>
                        </a:rPr>
                        <a:t>]</a:t>
                      </a:r>
                      <a:r>
                        <a:rPr lang="en-US" sz="1100" dirty="0">
                          <a:latin typeface="Century Schoolbook"/>
                          <a:ea typeface="宋体"/>
                          <a:cs typeface="Times New Roman"/>
                        </a:rPr>
                        <a:t> has had some negative side effects related to </a:t>
                      </a:r>
                      <a:r>
                        <a:rPr lang="en-US" sz="1100" b="1" dirty="0">
                          <a:latin typeface="Century Schoolbook"/>
                          <a:ea typeface="宋体"/>
                          <a:cs typeface="Times New Roman"/>
                        </a:rPr>
                        <a:t>depression [</a:t>
                      </a:r>
                      <a:r>
                        <a:rPr lang="en-US" sz="1100" b="1" i="1" dirty="0">
                          <a:latin typeface="Century Schoolbook"/>
                          <a:ea typeface="宋体"/>
                          <a:cs typeface="Times New Roman"/>
                        </a:rPr>
                        <a:t>Event</a:t>
                      </a:r>
                      <a:r>
                        <a:rPr lang="en-US" sz="1100" b="1" dirty="0">
                          <a:latin typeface="Century Schoolbook"/>
                          <a:ea typeface="宋体"/>
                          <a:cs typeface="Times New Roman"/>
                        </a:rPr>
                        <a:t>]</a:t>
                      </a:r>
                      <a:r>
                        <a:rPr lang="en-US" sz="1100" dirty="0">
                          <a:latin typeface="Century Schoolbook"/>
                          <a:ea typeface="宋体"/>
                          <a:cs typeface="Times New Roman"/>
                        </a:rPr>
                        <a:t> and </a:t>
                      </a:r>
                      <a:r>
                        <a:rPr lang="en-US" sz="1100" b="1" dirty="0">
                          <a:latin typeface="Century Schoolbook"/>
                          <a:ea typeface="宋体"/>
                          <a:cs typeface="Times New Roman"/>
                        </a:rPr>
                        <a:t>mood swings [</a:t>
                      </a:r>
                      <a:r>
                        <a:rPr lang="en-US" sz="1100" b="1" i="1" dirty="0">
                          <a:latin typeface="Century Schoolbook"/>
                          <a:ea typeface="宋体"/>
                          <a:cs typeface="Times New Roman"/>
                        </a:rPr>
                        <a:t>Event</a:t>
                      </a:r>
                      <a:r>
                        <a:rPr lang="en-US" sz="1100" b="1" dirty="0">
                          <a:latin typeface="Century Schoolbook"/>
                          <a:ea typeface="宋体"/>
                          <a:cs typeface="Times New Roman"/>
                        </a:rPr>
                        <a:t>]</a:t>
                      </a:r>
                      <a:r>
                        <a:rPr lang="en-US" sz="1100" dirty="0">
                          <a:latin typeface="Century Schoolbook"/>
                          <a:ea typeface="宋体"/>
                          <a:cs typeface="Times New Roman"/>
                        </a:rPr>
                        <a:t>.</a:t>
                      </a:r>
                      <a:endParaRPr lang="en-US" sz="1400" dirty="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a:solidFill>
                            <a:srgbClr val="FF0000"/>
                          </a:solidFill>
                          <a:latin typeface="Century Schoolbook"/>
                          <a:ea typeface="宋体"/>
                          <a:cs typeface="Times New Roman"/>
                        </a:rPr>
                        <a:t>ADE</a:t>
                      </a:r>
                      <a:endParaRPr lang="en-US" sz="1400" b="1">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0000FF"/>
                          </a:solidFill>
                          <a:latin typeface="Century Schoolbook"/>
                          <a:ea typeface="宋体"/>
                          <a:cs typeface="Times New Roman"/>
                        </a:rPr>
                        <a:t>Hearsay</a:t>
                      </a:r>
                      <a:endParaRPr lang="en-US" sz="1400" b="1" dirty="0">
                        <a:solidFill>
                          <a:srgbClr val="0000FF"/>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837">
                <a:tc>
                  <a:txBody>
                    <a:bodyPr/>
                    <a:lstStyle/>
                    <a:p>
                      <a:pPr marL="0" marR="0" indent="0" algn="just">
                        <a:spcBef>
                          <a:spcPts val="0"/>
                        </a:spcBef>
                        <a:spcAft>
                          <a:spcPts val="0"/>
                        </a:spcAft>
                      </a:pPr>
                      <a:r>
                        <a:rPr lang="en-US" sz="1100">
                          <a:latin typeface="Century Schoolbook"/>
                          <a:ea typeface="宋体"/>
                          <a:cs typeface="Times New Roman"/>
                        </a:rPr>
                        <a:t>25139</a:t>
                      </a:r>
                      <a:endParaRPr lang="en-US" sz="140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dirty="0">
                          <a:latin typeface="Century Schoolbook"/>
                          <a:ea typeface="宋体"/>
                          <a:cs typeface="Times New Roman"/>
                        </a:rPr>
                        <a:t>I never experienced </a:t>
                      </a:r>
                      <a:r>
                        <a:rPr lang="en-US" sz="1100" b="1" dirty="0">
                          <a:latin typeface="Century Schoolbook"/>
                          <a:ea typeface="宋体"/>
                          <a:cs typeface="Times New Roman"/>
                        </a:rPr>
                        <a:t>fatigue [</a:t>
                      </a:r>
                      <a:r>
                        <a:rPr lang="en-US" sz="1100" b="1" i="1" dirty="0">
                          <a:latin typeface="Century Schoolbook"/>
                          <a:ea typeface="宋体"/>
                          <a:cs typeface="Times New Roman"/>
                        </a:rPr>
                        <a:t>Event</a:t>
                      </a:r>
                      <a:r>
                        <a:rPr lang="en-US" sz="1100" b="1" dirty="0">
                          <a:latin typeface="Century Schoolbook"/>
                          <a:ea typeface="宋体"/>
                          <a:cs typeface="Times New Roman"/>
                        </a:rPr>
                        <a:t>] </a:t>
                      </a:r>
                      <a:r>
                        <a:rPr lang="en-US" sz="1100" dirty="0">
                          <a:latin typeface="Century Schoolbook"/>
                          <a:ea typeface="宋体"/>
                          <a:cs typeface="Times New Roman"/>
                        </a:rPr>
                        <a:t>when using </a:t>
                      </a:r>
                      <a:r>
                        <a:rPr lang="en-US" sz="1100" b="1" dirty="0" err="1">
                          <a:latin typeface="Century Schoolbook"/>
                          <a:ea typeface="宋体"/>
                          <a:cs typeface="Times New Roman"/>
                        </a:rPr>
                        <a:t>Zocor</a:t>
                      </a:r>
                      <a:r>
                        <a:rPr lang="en-US" sz="1100" b="1" dirty="0">
                          <a:latin typeface="Century Schoolbook"/>
                          <a:ea typeface="宋体"/>
                          <a:cs typeface="Times New Roman"/>
                        </a:rPr>
                        <a:t> [</a:t>
                      </a:r>
                      <a:r>
                        <a:rPr lang="en-US" sz="1100" b="1" i="1" dirty="0">
                          <a:latin typeface="Century Schoolbook"/>
                          <a:ea typeface="宋体"/>
                          <a:cs typeface="Times New Roman"/>
                        </a:rPr>
                        <a:t>Treatment</a:t>
                      </a:r>
                      <a:r>
                        <a:rPr lang="en-US" sz="1100" b="1" dirty="0">
                          <a:latin typeface="Century Schoolbook"/>
                          <a:ea typeface="宋体"/>
                          <a:cs typeface="Times New Roman"/>
                        </a:rPr>
                        <a:t>]</a:t>
                      </a:r>
                      <a:r>
                        <a:rPr lang="en-US" sz="1100" dirty="0">
                          <a:latin typeface="Century Schoolbook"/>
                          <a:ea typeface="宋体"/>
                          <a:cs typeface="Times New Roman"/>
                        </a:rPr>
                        <a:t>. </a:t>
                      </a:r>
                      <a:endParaRPr lang="en-US" sz="1400" dirty="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en-US" sz="1100" b="1" dirty="0" smtClean="0">
                          <a:solidFill>
                            <a:srgbClr val="0000FF"/>
                          </a:solidFill>
                          <a:latin typeface="Century Schoolbook"/>
                          <a:ea typeface="宋体"/>
                          <a:cs typeface="Times New Roman"/>
                        </a:rPr>
                        <a:t>Negated</a:t>
                      </a:r>
                      <a:r>
                        <a:rPr lang="en-US" sz="1100" b="1" baseline="0" dirty="0" smtClean="0">
                          <a:solidFill>
                            <a:srgbClr val="0000FF"/>
                          </a:solidFill>
                          <a:latin typeface="Century Schoolbook"/>
                          <a:ea typeface="宋体"/>
                          <a:cs typeface="Times New Roman"/>
                        </a:rPr>
                        <a:t> ADE</a:t>
                      </a:r>
                      <a:endParaRPr lang="en-US" sz="1400" b="1" dirty="0">
                        <a:solidFill>
                          <a:srgbClr val="0000FF"/>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FF0000"/>
                          </a:solidFill>
                          <a:latin typeface="Century Schoolbook"/>
                          <a:ea typeface="宋体"/>
                          <a:cs typeface="Times New Roman"/>
                        </a:rPr>
                        <a:t>Patient</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837">
                <a:tc>
                  <a:txBody>
                    <a:bodyPr/>
                    <a:lstStyle/>
                    <a:p>
                      <a:pPr marL="0" marR="0" indent="0" algn="just">
                        <a:spcBef>
                          <a:spcPts val="0"/>
                        </a:spcBef>
                        <a:spcAft>
                          <a:spcPts val="0"/>
                        </a:spcAft>
                      </a:pPr>
                      <a:r>
                        <a:rPr lang="en-US" sz="1100">
                          <a:latin typeface="Century Schoolbook"/>
                          <a:ea typeface="宋体"/>
                          <a:cs typeface="Times New Roman"/>
                        </a:rPr>
                        <a:t>34188</a:t>
                      </a:r>
                      <a:endParaRPr lang="en-US" sz="140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dirty="0">
                          <a:solidFill>
                            <a:srgbClr val="FF0000"/>
                          </a:solidFill>
                          <a:latin typeface="Century Schoolbook"/>
                          <a:ea typeface="宋体"/>
                          <a:cs typeface="Times New Roman"/>
                        </a:rPr>
                        <a:t>When taking </a:t>
                      </a:r>
                      <a:r>
                        <a:rPr lang="en-US" sz="1100" b="1" dirty="0" err="1">
                          <a:solidFill>
                            <a:srgbClr val="FF0000"/>
                          </a:solidFill>
                          <a:latin typeface="Century Schoolbook"/>
                          <a:ea typeface="宋体"/>
                          <a:cs typeface="Times New Roman"/>
                        </a:rPr>
                        <a:t>Zocor</a:t>
                      </a:r>
                      <a:r>
                        <a:rPr lang="en-US" sz="1100" b="1" dirty="0">
                          <a:solidFill>
                            <a:srgbClr val="FF0000"/>
                          </a:solidFill>
                          <a:latin typeface="Century Schoolbook"/>
                          <a:ea typeface="宋体"/>
                          <a:cs typeface="Times New Roman"/>
                        </a:rPr>
                        <a:t> [</a:t>
                      </a:r>
                      <a:r>
                        <a:rPr lang="en-US" sz="1100" b="1" i="1" dirty="0">
                          <a:solidFill>
                            <a:srgbClr val="FF0000"/>
                          </a:solidFill>
                          <a:latin typeface="Century Schoolbook"/>
                          <a:ea typeface="宋体"/>
                          <a:cs typeface="Times New Roman"/>
                        </a:rPr>
                        <a:t>Treatment</a:t>
                      </a:r>
                      <a:r>
                        <a:rPr lang="en-US" sz="1100" b="1" dirty="0">
                          <a:solidFill>
                            <a:srgbClr val="FF0000"/>
                          </a:solidFill>
                          <a:latin typeface="Century Schoolbook"/>
                          <a:ea typeface="宋体"/>
                          <a:cs typeface="Times New Roman"/>
                        </a:rPr>
                        <a:t>]</a:t>
                      </a:r>
                      <a:r>
                        <a:rPr lang="en-US" sz="1100" dirty="0">
                          <a:solidFill>
                            <a:srgbClr val="FF0000"/>
                          </a:solidFill>
                          <a:latin typeface="Century Schoolbook"/>
                          <a:ea typeface="宋体"/>
                          <a:cs typeface="Times New Roman"/>
                        </a:rPr>
                        <a:t>, I had </a:t>
                      </a:r>
                      <a:r>
                        <a:rPr lang="en-US" sz="1100" b="1" dirty="0">
                          <a:solidFill>
                            <a:srgbClr val="FF0000"/>
                          </a:solidFill>
                          <a:latin typeface="Century Schoolbook"/>
                          <a:ea typeface="宋体"/>
                          <a:cs typeface="Times New Roman"/>
                        </a:rPr>
                        <a:t>headaches [</a:t>
                      </a:r>
                      <a:r>
                        <a:rPr lang="en-US" sz="1100" b="1" i="1" dirty="0">
                          <a:solidFill>
                            <a:srgbClr val="FF0000"/>
                          </a:solidFill>
                          <a:latin typeface="Century Schoolbook"/>
                          <a:ea typeface="宋体"/>
                          <a:cs typeface="Times New Roman"/>
                        </a:rPr>
                        <a:t>Event</a:t>
                      </a:r>
                      <a:r>
                        <a:rPr lang="en-US" sz="1100" b="1" dirty="0">
                          <a:solidFill>
                            <a:srgbClr val="FF0000"/>
                          </a:solidFill>
                          <a:latin typeface="Century Schoolbook"/>
                          <a:ea typeface="宋体"/>
                          <a:cs typeface="Times New Roman"/>
                        </a:rPr>
                        <a:t>]</a:t>
                      </a:r>
                      <a:r>
                        <a:rPr lang="en-US" sz="1100" dirty="0">
                          <a:solidFill>
                            <a:srgbClr val="FF0000"/>
                          </a:solidFill>
                          <a:latin typeface="Century Schoolbook"/>
                          <a:ea typeface="宋体"/>
                          <a:cs typeface="Times New Roman"/>
                        </a:rPr>
                        <a:t> and </a:t>
                      </a:r>
                      <a:r>
                        <a:rPr lang="en-US" sz="1100" b="1" dirty="0">
                          <a:solidFill>
                            <a:srgbClr val="FF0000"/>
                          </a:solidFill>
                          <a:latin typeface="Century Schoolbook"/>
                          <a:ea typeface="宋体"/>
                          <a:cs typeface="Times New Roman"/>
                        </a:rPr>
                        <a:t>bruising [</a:t>
                      </a:r>
                      <a:r>
                        <a:rPr lang="en-US" sz="1100" b="1" i="1" dirty="0">
                          <a:solidFill>
                            <a:srgbClr val="FF0000"/>
                          </a:solidFill>
                          <a:latin typeface="Century Schoolbook"/>
                          <a:ea typeface="宋体"/>
                          <a:cs typeface="Times New Roman"/>
                        </a:rPr>
                        <a:t>Event</a:t>
                      </a:r>
                      <a:r>
                        <a:rPr lang="en-US" sz="1100" b="1" dirty="0">
                          <a:solidFill>
                            <a:srgbClr val="FF0000"/>
                          </a:solidFill>
                          <a:latin typeface="Century Schoolbook"/>
                          <a:ea typeface="宋体"/>
                          <a:cs typeface="Times New Roman"/>
                        </a:rPr>
                        <a:t>]</a:t>
                      </a:r>
                      <a:r>
                        <a:rPr lang="en-US" sz="1100" dirty="0">
                          <a:solidFill>
                            <a:srgbClr val="FF0000"/>
                          </a:solidFill>
                          <a:latin typeface="Century Schoolbook"/>
                          <a:ea typeface="宋体"/>
                          <a:cs typeface="Times New Roman"/>
                        </a:rPr>
                        <a:t>. </a:t>
                      </a:r>
                      <a:endParaRPr lang="en-US" sz="1400"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FF0000"/>
                          </a:solidFill>
                          <a:latin typeface="Century Schoolbook"/>
                          <a:ea typeface="宋体"/>
                          <a:cs typeface="Times New Roman"/>
                        </a:rPr>
                        <a:t>ADE</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FF0000"/>
                          </a:solidFill>
                          <a:latin typeface="Century Schoolbook"/>
                          <a:ea typeface="宋体"/>
                          <a:cs typeface="Times New Roman"/>
                        </a:rPr>
                        <a:t>Patient</a:t>
                      </a:r>
                      <a:endParaRPr lang="en-US" sz="1400" b="1" dirty="0">
                        <a:solidFill>
                          <a:srgbClr val="FF0000"/>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9673">
                <a:tc>
                  <a:txBody>
                    <a:bodyPr/>
                    <a:lstStyle/>
                    <a:p>
                      <a:pPr marL="0" marR="0" indent="0" algn="just">
                        <a:spcBef>
                          <a:spcPts val="0"/>
                        </a:spcBef>
                        <a:spcAft>
                          <a:spcPts val="0"/>
                        </a:spcAft>
                      </a:pPr>
                      <a:r>
                        <a:rPr lang="en-US" sz="1100">
                          <a:latin typeface="Century Schoolbook"/>
                          <a:ea typeface="宋体"/>
                          <a:cs typeface="Times New Roman"/>
                        </a:rPr>
                        <a:t>63828</a:t>
                      </a:r>
                      <a:endParaRPr lang="en-US" sz="140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a:latin typeface="Century Schoolbook"/>
                          <a:ea typeface="宋体"/>
                          <a:cs typeface="Times New Roman"/>
                        </a:rPr>
                        <a:t>Another study of people with multiple risk factors for </a:t>
                      </a:r>
                      <a:r>
                        <a:rPr lang="en-US" sz="1100" b="1">
                          <a:latin typeface="Century Schoolbook"/>
                          <a:ea typeface="宋体"/>
                          <a:cs typeface="Times New Roman"/>
                        </a:rPr>
                        <a:t>stroke [</a:t>
                      </a:r>
                      <a:r>
                        <a:rPr lang="en-US" sz="1100" b="1" i="1">
                          <a:latin typeface="Century Schoolbook"/>
                          <a:ea typeface="宋体"/>
                          <a:cs typeface="Times New Roman"/>
                        </a:rPr>
                        <a:t>Event</a:t>
                      </a:r>
                      <a:r>
                        <a:rPr lang="en-US" sz="1100" b="1">
                          <a:latin typeface="Century Schoolbook"/>
                          <a:ea typeface="宋体"/>
                          <a:cs typeface="Times New Roman"/>
                        </a:rPr>
                        <a:t>] </a:t>
                      </a:r>
                      <a:r>
                        <a:rPr lang="en-US" sz="1100">
                          <a:latin typeface="Century Schoolbook"/>
                          <a:ea typeface="宋体"/>
                          <a:cs typeface="Times New Roman"/>
                        </a:rPr>
                        <a:t>found that </a:t>
                      </a:r>
                      <a:r>
                        <a:rPr lang="en-US" sz="1100" b="1">
                          <a:latin typeface="Century Schoolbook"/>
                          <a:ea typeface="宋体"/>
                          <a:cs typeface="Times New Roman"/>
                        </a:rPr>
                        <a:t>Lipitor [</a:t>
                      </a:r>
                      <a:r>
                        <a:rPr lang="en-US" sz="1100" b="1" i="1">
                          <a:latin typeface="Century Schoolbook"/>
                          <a:ea typeface="宋体"/>
                          <a:cs typeface="Times New Roman"/>
                        </a:rPr>
                        <a:t>Treatment</a:t>
                      </a:r>
                      <a:r>
                        <a:rPr lang="en-US" sz="1100" b="1">
                          <a:latin typeface="Century Schoolbook"/>
                          <a:ea typeface="宋体"/>
                          <a:cs typeface="Times New Roman"/>
                        </a:rPr>
                        <a:t>]</a:t>
                      </a:r>
                      <a:r>
                        <a:rPr lang="en-US" sz="1100">
                          <a:latin typeface="Century Schoolbook"/>
                          <a:ea typeface="宋体"/>
                          <a:cs typeface="Times New Roman"/>
                        </a:rPr>
                        <a:t> reduced the risk of </a:t>
                      </a:r>
                      <a:r>
                        <a:rPr lang="en-US" sz="1100" b="1">
                          <a:latin typeface="Century Schoolbook"/>
                          <a:ea typeface="宋体"/>
                          <a:cs typeface="Times New Roman"/>
                        </a:rPr>
                        <a:t>stroke [</a:t>
                      </a:r>
                      <a:r>
                        <a:rPr lang="en-US" sz="1100" b="1" i="1">
                          <a:latin typeface="Century Schoolbook"/>
                          <a:ea typeface="宋体"/>
                          <a:cs typeface="Times New Roman"/>
                        </a:rPr>
                        <a:t>Event</a:t>
                      </a:r>
                      <a:r>
                        <a:rPr lang="en-US" sz="1100" b="1">
                          <a:latin typeface="Century Schoolbook"/>
                          <a:ea typeface="宋体"/>
                          <a:cs typeface="Times New Roman"/>
                        </a:rPr>
                        <a:t>]</a:t>
                      </a:r>
                      <a:r>
                        <a:rPr lang="en-US" sz="1100">
                          <a:latin typeface="Century Schoolbook"/>
                          <a:ea typeface="宋体"/>
                          <a:cs typeface="Times New Roman"/>
                        </a:rPr>
                        <a:t> by 26% compared to those taking a placebo, the company said.</a:t>
                      </a:r>
                      <a:endParaRPr lang="en-US" sz="1400">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en-US" sz="1100" b="1" dirty="0">
                          <a:solidFill>
                            <a:srgbClr val="0000FF"/>
                          </a:solidFill>
                          <a:latin typeface="Century Schoolbook"/>
                          <a:ea typeface="宋体"/>
                          <a:cs typeface="Times New Roman"/>
                        </a:rPr>
                        <a:t>Drug Indication</a:t>
                      </a:r>
                      <a:endParaRPr lang="en-US" sz="1400" b="1" dirty="0">
                        <a:solidFill>
                          <a:srgbClr val="0000FF"/>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100" b="1" dirty="0">
                          <a:solidFill>
                            <a:srgbClr val="0000FF"/>
                          </a:solidFill>
                          <a:latin typeface="Century Schoolbook"/>
                          <a:ea typeface="宋体"/>
                          <a:cs typeface="Times New Roman"/>
                        </a:rPr>
                        <a:t>Diabetes research</a:t>
                      </a:r>
                      <a:endParaRPr lang="en-US" sz="1400" b="1" dirty="0">
                        <a:solidFill>
                          <a:srgbClr val="0000FF"/>
                        </a:solidFill>
                        <a:latin typeface="Century Schoolbook"/>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418638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1143000"/>
          </a:xfrm>
        </p:spPr>
        <p:txBody>
          <a:bodyPr>
            <a:noAutofit/>
          </a:bodyPr>
          <a:lstStyle/>
          <a:p>
            <a:r>
              <a:rPr lang="en-US" sz="2800" dirty="0" smtClean="0"/>
              <a:t>Prior </a:t>
            </a:r>
            <a:r>
              <a:rPr lang="en-US" sz="2800" dirty="0" err="1"/>
              <a:t>Pharmacovigilance</a:t>
            </a:r>
            <a:r>
              <a:rPr lang="en-US" sz="2800" dirty="0"/>
              <a:t> </a:t>
            </a:r>
            <a:r>
              <a:rPr lang="en-US" sz="2800" dirty="0" smtClean="0"/>
              <a:t>Research </a:t>
            </a:r>
            <a:r>
              <a:rPr lang="en-US" sz="2800" dirty="0"/>
              <a:t>in </a:t>
            </a:r>
            <a:r>
              <a:rPr lang="en-US" sz="2800" dirty="0" smtClean="0"/>
              <a:t>Health </a:t>
            </a:r>
            <a:r>
              <a:rPr lang="en-US" sz="2800" dirty="0"/>
              <a:t>S</a:t>
            </a:r>
            <a:r>
              <a:rPr lang="en-US" sz="2800" dirty="0" smtClean="0"/>
              <a:t>ocial Media </a:t>
            </a:r>
            <a:endParaRPr lang="en-US" sz="28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36</a:t>
            </a:fld>
            <a:endParaRPr lang="en-US"/>
          </a:p>
        </p:txBody>
      </p:sp>
      <p:graphicFrame>
        <p:nvGraphicFramePr>
          <p:cNvPr id="5" name="Content Placeholder 8"/>
          <p:cNvGraphicFramePr>
            <a:graphicFrameLocks/>
          </p:cNvGraphicFramePr>
          <p:nvPr>
            <p:extLst>
              <p:ext uri="{D42A27DB-BD31-4B8C-83A1-F6EECF244321}">
                <p14:modId xmlns:p14="http://schemas.microsoft.com/office/powerpoint/2010/main" val="4104172308"/>
              </p:ext>
            </p:extLst>
          </p:nvPr>
        </p:nvGraphicFramePr>
        <p:xfrm>
          <a:off x="152401" y="1447798"/>
          <a:ext cx="8915399" cy="5090507"/>
        </p:xfrm>
        <a:graphic>
          <a:graphicData uri="http://schemas.openxmlformats.org/drawingml/2006/table">
            <a:tbl>
              <a:tblPr>
                <a:tableStyleId>{5940675A-B579-460E-94D1-54222C63F5DA}</a:tableStyleId>
              </a:tblPr>
              <a:tblGrid>
                <a:gridCol w="1044146"/>
                <a:gridCol w="1318053"/>
                <a:gridCol w="990600"/>
                <a:gridCol w="984423"/>
                <a:gridCol w="1044146"/>
                <a:gridCol w="1124465"/>
                <a:gridCol w="2409566"/>
              </a:tblGrid>
              <a:tr h="193167">
                <a:tc rowSpan="2">
                  <a:txBody>
                    <a:bodyPr/>
                    <a:lstStyle/>
                    <a:p>
                      <a:pPr algn="ctr" fontAlgn="b"/>
                      <a:r>
                        <a:rPr lang="en-US" sz="1200" b="1" u="none" strike="noStrike" dirty="0"/>
                        <a:t>Previous Studies</a:t>
                      </a:r>
                      <a:endParaRPr lang="en-US" sz="1200" b="1" i="0" u="none" strike="noStrike" dirty="0">
                        <a:solidFill>
                          <a:srgbClr val="9C6500"/>
                        </a:solidFill>
                        <a:latin typeface="Calibri"/>
                      </a:endParaRPr>
                    </a:p>
                  </a:txBody>
                  <a:tcPr marL="6990" marR="6990" marT="6990" marB="0" anchor="b"/>
                </a:tc>
                <a:tc rowSpan="2">
                  <a:txBody>
                    <a:bodyPr/>
                    <a:lstStyle/>
                    <a:p>
                      <a:pPr algn="ctr" fontAlgn="b"/>
                      <a:r>
                        <a:rPr lang="en-US" sz="1200" b="1" u="none" strike="noStrike" dirty="0" smtClean="0"/>
                        <a:t>Test</a:t>
                      </a:r>
                      <a:r>
                        <a:rPr lang="en-US" sz="1200" b="1" u="none" strike="noStrike" baseline="0" dirty="0" smtClean="0"/>
                        <a:t> Bed</a:t>
                      </a:r>
                      <a:endParaRPr lang="en-US" sz="1200" b="1" i="0" u="none" strike="noStrike" dirty="0">
                        <a:solidFill>
                          <a:srgbClr val="9C6500"/>
                        </a:solidFill>
                        <a:latin typeface="Calibri"/>
                      </a:endParaRPr>
                    </a:p>
                  </a:txBody>
                  <a:tcPr marL="6990" marR="6990" marT="6990" marB="0" anchor="b"/>
                </a:tc>
                <a:tc rowSpan="2">
                  <a:txBody>
                    <a:bodyPr/>
                    <a:lstStyle/>
                    <a:p>
                      <a:pPr algn="ctr" fontAlgn="b"/>
                      <a:r>
                        <a:rPr lang="en-US" sz="1200" b="1" u="none" strike="noStrike" dirty="0" smtClean="0"/>
                        <a:t>Focus</a:t>
                      </a:r>
                      <a:endParaRPr lang="en-US" sz="1200" b="1" i="0" u="none" strike="noStrike" dirty="0">
                        <a:solidFill>
                          <a:srgbClr val="9C6500"/>
                        </a:solidFill>
                        <a:latin typeface="Calibri"/>
                      </a:endParaRPr>
                    </a:p>
                  </a:txBody>
                  <a:tcPr marL="6990" marR="6990" marT="6990" marB="0" anchor="b"/>
                </a:tc>
                <a:tc gridSpan="3">
                  <a:txBody>
                    <a:bodyPr/>
                    <a:lstStyle/>
                    <a:p>
                      <a:pPr algn="ctr" fontAlgn="b"/>
                      <a:r>
                        <a:rPr lang="en-US" sz="1200" b="1" u="none" strike="noStrike" dirty="0"/>
                        <a:t>Methods</a:t>
                      </a:r>
                      <a:endParaRPr lang="en-US" sz="1200" b="1" i="0" u="none" strike="noStrike" dirty="0">
                        <a:solidFill>
                          <a:srgbClr val="9C6500"/>
                        </a:solidFill>
                        <a:latin typeface="Calibri"/>
                      </a:endParaRPr>
                    </a:p>
                  </a:txBody>
                  <a:tcPr marL="6990" marR="6990" marT="6990" marB="0" anchor="b"/>
                </a:tc>
                <a:tc hMerge="1">
                  <a:txBody>
                    <a:bodyPr/>
                    <a:lstStyle/>
                    <a:p>
                      <a:endParaRPr lang="en-US"/>
                    </a:p>
                  </a:txBody>
                  <a:tcPr/>
                </a:tc>
                <a:tc hMerge="1">
                  <a:txBody>
                    <a:bodyPr/>
                    <a:lstStyle/>
                    <a:p>
                      <a:endParaRPr lang="en-US"/>
                    </a:p>
                  </a:txBody>
                  <a:tcPr/>
                </a:tc>
                <a:tc rowSpan="2">
                  <a:txBody>
                    <a:bodyPr/>
                    <a:lstStyle/>
                    <a:p>
                      <a:pPr algn="ctr" fontAlgn="b"/>
                      <a:r>
                        <a:rPr lang="en-US" sz="1200" b="1" u="none" strike="noStrike" dirty="0"/>
                        <a:t>Results</a:t>
                      </a:r>
                      <a:endParaRPr lang="en-US" sz="1200" b="1" i="0" u="none" strike="noStrike" dirty="0">
                        <a:solidFill>
                          <a:srgbClr val="9C6500"/>
                        </a:solidFill>
                        <a:latin typeface="Calibri"/>
                      </a:endParaRPr>
                    </a:p>
                  </a:txBody>
                  <a:tcPr marL="6990" marR="6990" marT="6990" marB="0" anchor="b"/>
                </a:tc>
              </a:tr>
              <a:tr h="4943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200" b="1" u="none" strike="noStrike" dirty="0"/>
                        <a:t>Classification</a:t>
                      </a:r>
                      <a:endParaRPr lang="en-US" sz="1200" b="1" i="0" u="none" strike="noStrike" dirty="0">
                        <a:solidFill>
                          <a:srgbClr val="9C6500"/>
                        </a:solidFill>
                        <a:latin typeface="Calibri"/>
                      </a:endParaRPr>
                    </a:p>
                  </a:txBody>
                  <a:tcPr marL="6990" marR="6990" marT="6990" marB="0" anchor="b"/>
                </a:tc>
                <a:tc>
                  <a:txBody>
                    <a:bodyPr/>
                    <a:lstStyle/>
                    <a:p>
                      <a:pPr algn="l" fontAlgn="b"/>
                      <a:r>
                        <a:rPr lang="en-US" sz="1200" b="1" u="none" strike="noStrike" dirty="0" smtClean="0">
                          <a:solidFill>
                            <a:srgbClr val="FF0000"/>
                          </a:solidFill>
                        </a:rPr>
                        <a:t>Medical </a:t>
                      </a:r>
                      <a:r>
                        <a:rPr lang="en-US" sz="1200" b="1" u="none" strike="noStrike" dirty="0">
                          <a:solidFill>
                            <a:srgbClr val="FF0000"/>
                          </a:solidFill>
                        </a:rPr>
                        <a:t>Entity Recognition</a:t>
                      </a:r>
                      <a:endParaRPr lang="en-US" sz="1200" b="1" i="0" u="none" strike="noStrike" dirty="0">
                        <a:solidFill>
                          <a:srgbClr val="FF0000"/>
                        </a:solidFill>
                        <a:latin typeface="Calibri"/>
                      </a:endParaRPr>
                    </a:p>
                  </a:txBody>
                  <a:tcPr marL="6990" marR="6990" marT="6990" marB="0" anchor="b"/>
                </a:tc>
                <a:tc>
                  <a:txBody>
                    <a:bodyPr/>
                    <a:lstStyle/>
                    <a:p>
                      <a:pPr algn="l" fontAlgn="b"/>
                      <a:r>
                        <a:rPr lang="en-US" sz="1200" b="1" u="none" strike="noStrike" dirty="0" smtClean="0">
                          <a:solidFill>
                            <a:srgbClr val="FF0000"/>
                          </a:solidFill>
                        </a:rPr>
                        <a:t>Adverse Drug Event Extraction</a:t>
                      </a:r>
                      <a:endParaRPr lang="en-US" sz="1200" b="1" i="0" u="none" strike="noStrike" dirty="0">
                        <a:solidFill>
                          <a:srgbClr val="FF0000"/>
                        </a:solidFill>
                        <a:latin typeface="Calibri"/>
                      </a:endParaRPr>
                    </a:p>
                  </a:txBody>
                  <a:tcPr marL="6990" marR="6990" marT="6990" marB="0" anchor="b"/>
                </a:tc>
                <a:tc vMerge="1">
                  <a:txBody>
                    <a:bodyPr/>
                    <a:lstStyle/>
                    <a:p>
                      <a:endParaRPr lang="en-US"/>
                    </a:p>
                  </a:txBody>
                  <a:tcPr/>
                </a:tc>
              </a:tr>
              <a:tr h="751331">
                <a:tc>
                  <a:txBody>
                    <a:bodyPr/>
                    <a:lstStyle/>
                    <a:p>
                      <a:pPr algn="l" fontAlgn="b"/>
                      <a:r>
                        <a:rPr lang="en-US" sz="1200" u="none" strike="noStrike" dirty="0" err="1"/>
                        <a:t>Leaman</a:t>
                      </a:r>
                      <a:r>
                        <a:rPr lang="en-US" sz="1200" u="none" strike="noStrike" dirty="0"/>
                        <a:t> </a:t>
                      </a:r>
                      <a:r>
                        <a:rPr lang="en-US" sz="1200" u="none" strike="noStrike" dirty="0" smtClean="0"/>
                        <a:t>et al.</a:t>
                      </a:r>
                      <a:r>
                        <a:rPr lang="en-US" sz="1200" u="none" strike="noStrike" baseline="0" dirty="0" smtClean="0"/>
                        <a:t> </a:t>
                      </a:r>
                      <a:r>
                        <a:rPr lang="en-US" sz="1200" u="none" strike="noStrike" dirty="0" smtClean="0"/>
                        <a:t>2010</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t>DailyStrength.com</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Adverse</a:t>
                      </a:r>
                      <a:r>
                        <a:rPr lang="en-US" sz="1200" u="none" strike="noStrike" baseline="0" dirty="0" smtClean="0"/>
                        <a:t> Drug Events</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a:t>Not Applied</a:t>
                      </a:r>
                      <a:endParaRPr lang="en-US" sz="1200" b="0" i="0" u="none" strike="noStrike">
                        <a:solidFill>
                          <a:srgbClr val="000000"/>
                        </a:solidFill>
                        <a:latin typeface="Calibri"/>
                      </a:endParaRPr>
                    </a:p>
                  </a:txBody>
                  <a:tcPr marR="6990" marT="6990" marB="0" anchor="b"/>
                </a:tc>
                <a:tc>
                  <a:txBody>
                    <a:bodyPr/>
                    <a:lstStyle/>
                    <a:p>
                      <a:pPr algn="l" fontAlgn="b"/>
                      <a:r>
                        <a:rPr lang="en-US" sz="1200" u="none" strike="noStrike" dirty="0">
                          <a:solidFill>
                            <a:srgbClr val="FF0000"/>
                          </a:solidFill>
                        </a:rPr>
                        <a:t>Lexicon based: UMLS, </a:t>
                      </a:r>
                      <a:r>
                        <a:rPr lang="en-US" sz="1200" u="none" strike="noStrike" dirty="0" err="1">
                          <a:solidFill>
                            <a:srgbClr val="FF0000"/>
                          </a:solidFill>
                        </a:rPr>
                        <a:t>MedEffect</a:t>
                      </a:r>
                      <a:r>
                        <a:rPr lang="en-US" sz="1200" u="none" strike="noStrike" dirty="0">
                          <a:solidFill>
                            <a:srgbClr val="FF0000"/>
                          </a:solidFill>
                        </a:rPr>
                        <a:t>, SIDER</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a:solidFill>
                            <a:srgbClr val="FF0000"/>
                          </a:solidFill>
                        </a:rPr>
                        <a:t>Co-occurrence based</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a:t>Precision: </a:t>
                      </a:r>
                      <a:r>
                        <a:rPr lang="en-US" sz="1200" u="none" strike="noStrike" dirty="0" smtClean="0"/>
                        <a:t>78.3%; </a:t>
                      </a:r>
                      <a:r>
                        <a:rPr lang="en-US" sz="1200" u="none" strike="noStrike" dirty="0"/>
                        <a:t>Recall: 69.9%; F-measure: 73.9%</a:t>
                      </a:r>
                      <a:endParaRPr lang="en-US" sz="1200" b="0" i="0" u="none" strike="noStrike" dirty="0">
                        <a:solidFill>
                          <a:srgbClr val="000000"/>
                        </a:solidFill>
                        <a:latin typeface="Calibri"/>
                      </a:endParaRPr>
                    </a:p>
                  </a:txBody>
                  <a:tcPr marR="6990" marT="6990" marB="0" anchor="b"/>
                </a:tc>
              </a:tr>
              <a:tr h="533790">
                <a:tc>
                  <a:txBody>
                    <a:bodyPr/>
                    <a:lstStyle/>
                    <a:p>
                      <a:pPr algn="l" fontAlgn="b"/>
                      <a:r>
                        <a:rPr lang="en-US" sz="1200" u="none" strike="noStrike" dirty="0" err="1" smtClean="0"/>
                        <a:t>Nikfarjam</a:t>
                      </a:r>
                      <a:r>
                        <a:rPr lang="en-US" sz="1200" u="none" strike="noStrike" dirty="0" smtClean="0"/>
                        <a:t> et al.</a:t>
                      </a:r>
                      <a:r>
                        <a:rPr lang="en-US" sz="1200" u="none" strike="noStrike" baseline="0" dirty="0" smtClean="0"/>
                        <a:t> </a:t>
                      </a:r>
                      <a:r>
                        <a:rPr lang="en-US" sz="1200" u="none" strike="noStrike" dirty="0" smtClean="0"/>
                        <a:t> 2011</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DailyStrength.com</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Adverse</a:t>
                      </a:r>
                      <a:r>
                        <a:rPr lang="en-US" sz="1200" u="none" strike="noStrike" baseline="0" dirty="0" smtClean="0"/>
                        <a:t> Drug Events</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t>Not Applied</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solidFill>
                            <a:srgbClr val="FF0000"/>
                          </a:solidFill>
                        </a:rPr>
                        <a:t>Association rule mining</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smtClean="0">
                          <a:solidFill>
                            <a:srgbClr val="FF0000"/>
                          </a:solidFill>
                        </a:rPr>
                        <a:t>Co-occurrence based</a:t>
                      </a:r>
                      <a:endParaRPr lang="en-US" sz="1200" b="0" i="0" u="none" strike="noStrike" dirty="0">
                        <a:solidFill>
                          <a:srgbClr val="FF0000"/>
                        </a:solidFill>
                        <a:latin typeface="+mn-lt"/>
                      </a:endParaRPr>
                    </a:p>
                  </a:txBody>
                  <a:tcPr marR="6990" marT="6990" marB="0" anchor="b"/>
                </a:tc>
                <a:tc>
                  <a:txBody>
                    <a:bodyPr/>
                    <a:lstStyle/>
                    <a:p>
                      <a:pPr algn="l" fontAlgn="b"/>
                      <a:r>
                        <a:rPr lang="en-US" sz="1200" u="none" strike="noStrike" dirty="0" smtClean="0"/>
                        <a:t>Precision:</a:t>
                      </a:r>
                      <a:r>
                        <a:rPr lang="en-US" sz="1200" u="none" strike="noStrike" baseline="0" dirty="0" smtClean="0"/>
                        <a:t> 70% recall:66.32%</a:t>
                      </a:r>
                    </a:p>
                    <a:p>
                      <a:pPr algn="l" fontAlgn="b"/>
                      <a:r>
                        <a:rPr lang="en-US" sz="1200" u="none" strike="noStrike" baseline="0" dirty="0" smtClean="0"/>
                        <a:t>F-measure:67.96%</a:t>
                      </a:r>
                      <a:endParaRPr lang="en-US" sz="1200" b="0" i="0" u="none" strike="noStrike" dirty="0">
                        <a:solidFill>
                          <a:srgbClr val="000000"/>
                        </a:solidFill>
                        <a:latin typeface="Calibri"/>
                      </a:endParaRPr>
                    </a:p>
                  </a:txBody>
                  <a:tcPr marR="6990" marT="6990" marB="0" anchor="b"/>
                </a:tc>
              </a:tr>
              <a:tr h="751331">
                <a:tc>
                  <a:txBody>
                    <a:bodyPr/>
                    <a:lstStyle/>
                    <a:p>
                      <a:pPr algn="l" fontAlgn="b"/>
                      <a:r>
                        <a:rPr lang="en-US" sz="1200" u="none" strike="noStrike" dirty="0" err="1"/>
                        <a:t>Chee</a:t>
                      </a:r>
                      <a:r>
                        <a:rPr lang="en-US" sz="1200" u="none" strike="noStrike" dirty="0"/>
                        <a:t> </a:t>
                      </a:r>
                      <a:r>
                        <a:rPr lang="en-US" sz="1200" u="none" strike="noStrike" dirty="0" smtClean="0"/>
                        <a:t>et al. </a:t>
                      </a:r>
                      <a:r>
                        <a:rPr lang="en-US" sz="1200" u="none" strike="noStrike" dirty="0"/>
                        <a:t>2011</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t>Health Forums from Yahoo! Groups</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t>Drug- </a:t>
                      </a:r>
                      <a:r>
                        <a:rPr lang="en-US" sz="1200" u="none" strike="noStrike" dirty="0" smtClean="0"/>
                        <a:t> </a:t>
                      </a:r>
                      <a:r>
                        <a:rPr lang="en-US" sz="1200" u="none" strike="noStrike" dirty="0"/>
                        <a:t>patient opinions</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a:t>Ensemble Classifier with SVM and Naïve Bayes</a:t>
                      </a:r>
                      <a:endParaRPr lang="en-US" sz="1200" b="0" i="0" u="none" strike="noStrike">
                        <a:solidFill>
                          <a:srgbClr val="000000"/>
                        </a:solidFill>
                        <a:latin typeface="Calibri"/>
                      </a:endParaRPr>
                    </a:p>
                  </a:txBody>
                  <a:tcPr marR="6990" marT="6990" marB="0" anchor="b"/>
                </a:tc>
                <a:tc>
                  <a:txBody>
                    <a:bodyPr/>
                    <a:lstStyle/>
                    <a:p>
                      <a:pPr algn="l" fontAlgn="b"/>
                      <a:r>
                        <a:rPr lang="en-US" sz="1200" u="none" strike="noStrike" dirty="0">
                          <a:solidFill>
                            <a:srgbClr val="FF0000"/>
                          </a:solidFill>
                        </a:rPr>
                        <a:t>Lexicon based: UMLS, </a:t>
                      </a:r>
                      <a:r>
                        <a:rPr lang="en-US" sz="1200" u="none" strike="noStrike" dirty="0" err="1">
                          <a:solidFill>
                            <a:srgbClr val="FF0000"/>
                          </a:solidFill>
                        </a:rPr>
                        <a:t>MedEffect</a:t>
                      </a:r>
                      <a:r>
                        <a:rPr lang="en-US" sz="1200" u="none" strike="noStrike" dirty="0">
                          <a:solidFill>
                            <a:srgbClr val="FF0000"/>
                          </a:solidFill>
                        </a:rPr>
                        <a:t>, SIDER</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a:solidFill>
                            <a:srgbClr val="FF0000"/>
                          </a:solidFill>
                        </a:rPr>
                        <a:t>Not Applied</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a:t>The ensemble classifier is able to identify </a:t>
                      </a:r>
                      <a:r>
                        <a:rPr lang="en-US" sz="1200" u="none" strike="noStrike" dirty="0" smtClean="0"/>
                        <a:t>risky drugs </a:t>
                      </a:r>
                      <a:r>
                        <a:rPr lang="en-US" sz="1200" u="none" strike="noStrike" dirty="0"/>
                        <a:t>for FDA's </a:t>
                      </a:r>
                      <a:r>
                        <a:rPr lang="en-US" sz="1200" u="none" strike="noStrike" dirty="0" smtClean="0"/>
                        <a:t>scrutiny.</a:t>
                      </a:r>
                      <a:endParaRPr lang="en-US" sz="1200" b="0" i="0" u="none" strike="noStrike" dirty="0">
                        <a:solidFill>
                          <a:srgbClr val="000000"/>
                        </a:solidFill>
                        <a:latin typeface="Calibri"/>
                      </a:endParaRPr>
                    </a:p>
                  </a:txBody>
                  <a:tcPr marR="6990" marT="6990" marB="0" anchor="b"/>
                </a:tc>
              </a:tr>
              <a:tr h="565277">
                <a:tc>
                  <a:txBody>
                    <a:bodyPr/>
                    <a:lstStyle/>
                    <a:p>
                      <a:pPr algn="l" fontAlgn="b"/>
                      <a:r>
                        <a:rPr lang="en-US" sz="1200" u="none" strike="noStrike" dirty="0" smtClean="0"/>
                        <a:t>Benton et al</a:t>
                      </a:r>
                      <a:r>
                        <a:rPr lang="en-US" sz="1200" u="none" strike="noStrike" baseline="0" dirty="0" smtClean="0"/>
                        <a:t>. 2011</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Breastcancer.org,</a:t>
                      </a:r>
                      <a:r>
                        <a:rPr lang="en-US" sz="1200" u="none" strike="noStrike" baseline="0" dirty="0" smtClean="0"/>
                        <a:t> komen.org, </a:t>
                      </a:r>
                      <a:r>
                        <a:rPr lang="en-US" sz="1200" u="none" strike="noStrike" baseline="0" dirty="0" err="1" smtClean="0"/>
                        <a:t>csn.cancer.org</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Adverse</a:t>
                      </a:r>
                      <a:r>
                        <a:rPr lang="en-US" sz="1200" u="none" strike="noStrike" baseline="0" dirty="0" smtClean="0"/>
                        <a:t> </a:t>
                      </a:r>
                    </a:p>
                    <a:p>
                      <a:pPr algn="l" fontAlgn="b"/>
                      <a:r>
                        <a:rPr lang="en-US" sz="1200" u="none" strike="noStrike" baseline="0" dirty="0" smtClean="0"/>
                        <a:t>Drug Events</a:t>
                      </a:r>
                      <a:endParaRPr lang="en-US" sz="1200" b="0" i="0" u="none" strike="noStrike" dirty="0">
                        <a:solidFill>
                          <a:srgbClr val="000000"/>
                        </a:solidFill>
                        <a:latin typeface="Calibri"/>
                      </a:endParaRPr>
                    </a:p>
                  </a:txBody>
                  <a:tcPr marR="6990" marT="6990"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t>Not Applied</a:t>
                      </a:r>
                      <a:endParaRPr lang="en-US" sz="1200" b="0" i="0" u="none" strike="noStrike" dirty="0" smtClean="0">
                        <a:solidFill>
                          <a:srgbClr val="000000"/>
                        </a:solidFill>
                        <a:latin typeface="+mn-lt"/>
                      </a:endParaRPr>
                    </a:p>
                  </a:txBody>
                  <a:tcPr marR="6990" marT="6990" marB="0" anchor="b"/>
                </a:tc>
                <a:tc>
                  <a:txBody>
                    <a:bodyPr/>
                    <a:lstStyle/>
                    <a:p>
                      <a:pPr algn="l" fontAlgn="b"/>
                      <a:r>
                        <a:rPr lang="en-US" sz="1200" u="none" strike="noStrike" dirty="0" smtClean="0">
                          <a:solidFill>
                            <a:srgbClr val="FF0000"/>
                          </a:solidFill>
                        </a:rPr>
                        <a:t>Lexicon based: CHV; AERS</a:t>
                      </a:r>
                      <a:endParaRPr lang="en-US" sz="1200" b="0" i="0" u="none" strike="noStrike" dirty="0">
                        <a:solidFill>
                          <a:srgbClr val="FF0000"/>
                        </a:solidFill>
                        <a:latin typeface="+mn-lt"/>
                      </a:endParaRPr>
                    </a:p>
                  </a:txBody>
                  <a:tcPr marR="6990" marT="6990"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solidFill>
                            <a:srgbClr val="FF0000"/>
                          </a:solidFill>
                        </a:rPr>
                        <a:t>Co-occurrence based</a:t>
                      </a:r>
                      <a:endParaRPr lang="en-US" sz="1200" b="0" i="0" u="none" strike="noStrike" dirty="0" smtClean="0">
                        <a:solidFill>
                          <a:srgbClr val="FF0000"/>
                        </a:solidFill>
                        <a:latin typeface="+mn-lt"/>
                      </a:endParaRPr>
                    </a:p>
                  </a:txBody>
                  <a:tcPr marR="6990" marT="6990" marB="0" anchor="b"/>
                </a:tc>
                <a:tc>
                  <a:txBody>
                    <a:bodyPr/>
                    <a:lstStyle/>
                    <a:p>
                      <a:pPr algn="l" fontAlgn="b"/>
                      <a:r>
                        <a:rPr lang="en-US" sz="1200" u="none" strike="noStrike" dirty="0" smtClean="0"/>
                        <a:t>Precision 35.1%</a:t>
                      </a:r>
                    </a:p>
                    <a:p>
                      <a:pPr algn="l" fontAlgn="b"/>
                      <a:r>
                        <a:rPr lang="en-US" sz="1200" u="none" strike="noStrike" dirty="0" smtClean="0"/>
                        <a:t>Recall:77%</a:t>
                      </a:r>
                    </a:p>
                    <a:p>
                      <a:pPr algn="l" fontAlgn="b"/>
                      <a:r>
                        <a:rPr lang="en-US" sz="1200" u="none" strike="noStrike" dirty="0" smtClean="0"/>
                        <a:t>F-measure: 52.8%</a:t>
                      </a:r>
                      <a:endParaRPr lang="en-US" sz="1200" b="0" i="0" u="none" strike="noStrike" dirty="0">
                        <a:solidFill>
                          <a:srgbClr val="000000"/>
                        </a:solidFill>
                        <a:latin typeface="Calibri"/>
                      </a:endParaRPr>
                    </a:p>
                  </a:txBody>
                  <a:tcPr marR="6990" marT="6990" marB="0" anchor="b"/>
                </a:tc>
              </a:tr>
              <a:tr h="494325">
                <a:tc>
                  <a:txBody>
                    <a:bodyPr/>
                    <a:lstStyle/>
                    <a:p>
                      <a:pPr algn="l" fontAlgn="b"/>
                      <a:r>
                        <a:rPr lang="en-US" sz="1200" u="none" strike="noStrike" dirty="0" smtClean="0"/>
                        <a:t>Yang et al. </a:t>
                      </a:r>
                      <a:r>
                        <a:rPr lang="en-US" sz="1200" u="none" strike="noStrike" dirty="0"/>
                        <a:t>2012</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err="1" smtClean="0"/>
                        <a:t>MedHelp</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Adverse</a:t>
                      </a:r>
                      <a:r>
                        <a:rPr lang="en-US" sz="1200" u="none" strike="noStrike" baseline="0" dirty="0" smtClean="0"/>
                        <a:t> Drug Events</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Not Applied</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solidFill>
                            <a:srgbClr val="FF0000"/>
                          </a:solidFill>
                        </a:rPr>
                        <a:t>Lexicon based: CHV</a:t>
                      </a:r>
                      <a:endParaRPr lang="en-US" sz="1200" b="0" i="0" u="none" strike="noStrike" dirty="0">
                        <a:solidFill>
                          <a:srgbClr val="FF0000"/>
                        </a:solidFill>
                        <a:latin typeface="Calibri"/>
                      </a:endParaRPr>
                    </a:p>
                  </a:txBody>
                  <a:tcPr marR="6990" marT="6990"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solidFill>
                            <a:srgbClr val="FF0000"/>
                          </a:solidFill>
                        </a:rPr>
                        <a:t>Co-occurrence based</a:t>
                      </a:r>
                      <a:endParaRPr lang="en-US" sz="1200" b="0" i="0" u="none" strike="noStrike" dirty="0" smtClean="0">
                        <a:solidFill>
                          <a:srgbClr val="FF0000"/>
                        </a:solidFill>
                        <a:latin typeface="+mn-lt"/>
                      </a:endParaRPr>
                    </a:p>
                  </a:txBody>
                  <a:tcPr marR="6990" marT="6990" marB="0" anchor="b"/>
                </a:tc>
                <a:tc>
                  <a:txBody>
                    <a:bodyPr/>
                    <a:lstStyle/>
                    <a:p>
                      <a:pPr algn="l" fontAlgn="b"/>
                      <a:r>
                        <a:rPr lang="en-US" sz="1200" u="none" strike="noStrike" dirty="0" smtClean="0"/>
                        <a:t>Promising</a:t>
                      </a:r>
                      <a:r>
                        <a:rPr lang="en-US" sz="1200" u="none" strike="noStrike" baseline="0" dirty="0" smtClean="0"/>
                        <a:t> to detect ADR reported by FDA.</a:t>
                      </a:r>
                      <a:endParaRPr lang="en-US" sz="1200" b="0" i="0" u="none" strike="noStrike" dirty="0">
                        <a:solidFill>
                          <a:srgbClr val="000000"/>
                        </a:solidFill>
                        <a:latin typeface="Calibri"/>
                      </a:endParaRPr>
                    </a:p>
                  </a:txBody>
                  <a:tcPr marR="6990" marT="6990" marB="0" anchor="b"/>
                </a:tc>
              </a:tr>
              <a:tr h="494325">
                <a:tc>
                  <a:txBody>
                    <a:bodyPr/>
                    <a:lstStyle/>
                    <a:p>
                      <a:pPr algn="l" fontAlgn="b"/>
                      <a:r>
                        <a:rPr lang="en-US" sz="1200" u="none" strike="noStrike" dirty="0" err="1"/>
                        <a:t>Bian</a:t>
                      </a:r>
                      <a:r>
                        <a:rPr lang="en-US" sz="1200" u="none" strike="noStrike" dirty="0"/>
                        <a:t> </a:t>
                      </a:r>
                      <a:r>
                        <a:rPr lang="en-US" sz="1200" u="none" strike="noStrike" dirty="0" smtClean="0"/>
                        <a:t>et al. </a:t>
                      </a:r>
                      <a:r>
                        <a:rPr lang="en-US" sz="1200" u="none" strike="noStrike" dirty="0"/>
                        <a:t>2012</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t>Twitter</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Adverse</a:t>
                      </a:r>
                      <a:r>
                        <a:rPr lang="en-US" sz="1200" u="none" strike="noStrike" baseline="0" dirty="0" smtClean="0"/>
                        <a:t> Drug Events</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t>Machine Learning: SVM</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a:solidFill>
                            <a:srgbClr val="FF0000"/>
                          </a:solidFill>
                        </a:rPr>
                        <a:t>Lexicon based: </a:t>
                      </a:r>
                      <a:r>
                        <a:rPr lang="en-US" sz="1200" u="none" strike="noStrike" dirty="0" smtClean="0">
                          <a:solidFill>
                            <a:srgbClr val="FF0000"/>
                          </a:solidFill>
                        </a:rPr>
                        <a:t>AERS</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a:solidFill>
                            <a:srgbClr val="FF0000"/>
                          </a:solidFill>
                        </a:rPr>
                        <a:t>Not Applied</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smtClean="0"/>
                        <a:t>Accuracy:</a:t>
                      </a:r>
                      <a:r>
                        <a:rPr lang="en-US" sz="1200" u="none" strike="noStrike" baseline="0" dirty="0" smtClean="0"/>
                        <a:t> 74%; AUC value: 0.82</a:t>
                      </a:r>
                      <a:endParaRPr lang="en-US" sz="1200" b="0" i="0" u="none" strike="noStrike" dirty="0">
                        <a:solidFill>
                          <a:srgbClr val="000000"/>
                        </a:solidFill>
                        <a:latin typeface="Calibri"/>
                      </a:endParaRPr>
                    </a:p>
                  </a:txBody>
                  <a:tcPr marR="6990" marT="6990" marB="0" anchor="b"/>
                </a:tc>
              </a:tr>
              <a:tr h="751331">
                <a:tc>
                  <a:txBody>
                    <a:bodyPr/>
                    <a:lstStyle/>
                    <a:p>
                      <a:pPr algn="l" fontAlgn="b"/>
                      <a:r>
                        <a:rPr lang="en-US" sz="1200" u="none" strike="noStrike" dirty="0" smtClean="0"/>
                        <a:t>Mao et al</a:t>
                      </a:r>
                      <a:r>
                        <a:rPr lang="en-US" sz="1200" u="none" strike="noStrike" baseline="0" dirty="0" smtClean="0"/>
                        <a:t>. 2013</a:t>
                      </a:r>
                      <a:endParaRPr lang="en-US" sz="1200" b="0" i="0" u="none" strike="noStrike" dirty="0">
                        <a:solidFill>
                          <a:srgbClr val="000000"/>
                        </a:solidFill>
                        <a:latin typeface="Calibri"/>
                      </a:endParaRPr>
                    </a:p>
                  </a:txBody>
                  <a:tcPr marR="6990" marT="6990"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t>Breast</a:t>
                      </a:r>
                      <a:r>
                        <a:rPr lang="en-US" sz="1200" u="none" strike="noStrike" baseline="0" dirty="0" smtClean="0"/>
                        <a:t> c</a:t>
                      </a:r>
                      <a:r>
                        <a:rPr lang="en-US" sz="1200" u="none" strike="noStrike" dirty="0" smtClean="0"/>
                        <a:t>ancer</a:t>
                      </a:r>
                      <a:r>
                        <a:rPr lang="en-US" sz="1200" u="none" strike="noStrike" baseline="0" dirty="0" smtClean="0"/>
                        <a:t> forums</a:t>
                      </a:r>
                      <a:endParaRPr lang="en-US" sz="1200" b="0" i="0" u="none" strike="noStrike" dirty="0" smtClean="0">
                        <a:solidFill>
                          <a:srgbClr val="000000"/>
                        </a:solidFill>
                        <a:latin typeface="+mn-lt"/>
                      </a:endParaRPr>
                    </a:p>
                  </a:txBody>
                  <a:tcPr marR="6990" marT="6990" marB="0" anchor="b"/>
                </a:tc>
                <a:tc>
                  <a:txBody>
                    <a:bodyPr/>
                    <a:lstStyle/>
                    <a:p>
                      <a:pPr algn="l" fontAlgn="b"/>
                      <a:r>
                        <a:rPr lang="en-US" sz="1200" u="none" strike="noStrike" dirty="0" smtClean="0"/>
                        <a:t>Adverse Drug Events,</a:t>
                      </a:r>
                      <a:r>
                        <a:rPr lang="en-US" sz="1200" u="none" strike="noStrike" baseline="0" dirty="0" smtClean="0"/>
                        <a:t> Drug switching</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t>Not Applied</a:t>
                      </a:r>
                      <a:endParaRPr lang="en-US" sz="1200" b="0" i="0" u="none" strike="noStrike" dirty="0">
                        <a:solidFill>
                          <a:srgbClr val="000000"/>
                        </a:solidFill>
                        <a:latin typeface="Calibri"/>
                      </a:endParaRPr>
                    </a:p>
                  </a:txBody>
                  <a:tcPr marR="6990" marT="6990" marB="0" anchor="b"/>
                </a:tc>
                <a:tc>
                  <a:txBody>
                    <a:bodyPr/>
                    <a:lstStyle/>
                    <a:p>
                      <a:pPr algn="l" fontAlgn="b"/>
                      <a:r>
                        <a:rPr lang="en-US" sz="1200" u="none" strike="noStrike" dirty="0" smtClean="0">
                          <a:solidFill>
                            <a:srgbClr val="FF0000"/>
                          </a:solidFill>
                        </a:rPr>
                        <a:t>Lexicon based:</a:t>
                      </a:r>
                      <a:r>
                        <a:rPr lang="en-US" sz="1200" u="none" strike="noStrike" baseline="0" dirty="0" smtClean="0">
                          <a:solidFill>
                            <a:srgbClr val="FF0000"/>
                          </a:solidFill>
                        </a:rPr>
                        <a:t> CHV; AERS</a:t>
                      </a:r>
                      <a:endParaRPr lang="en-US" sz="1200" b="0" i="0" u="none" strike="noStrike" dirty="0">
                        <a:solidFill>
                          <a:srgbClr val="FF0000"/>
                        </a:solidFill>
                        <a:latin typeface="Calibri"/>
                      </a:endParaRPr>
                    </a:p>
                  </a:txBody>
                  <a:tcPr marR="6990" marT="6990" marB="0" anchor="b"/>
                </a:tc>
                <a:tc>
                  <a:txBody>
                    <a:bodyPr/>
                    <a:lstStyle/>
                    <a:p>
                      <a:pPr algn="l" fontAlgn="b"/>
                      <a:r>
                        <a:rPr lang="en-US" sz="1200" u="none" strike="noStrike" dirty="0" smtClean="0">
                          <a:solidFill>
                            <a:srgbClr val="FF0000"/>
                          </a:solidFill>
                        </a:rPr>
                        <a:t>Co-occurrence</a:t>
                      </a:r>
                      <a:r>
                        <a:rPr lang="en-US" sz="1200" u="none" strike="noStrike" baseline="0" dirty="0" smtClean="0">
                          <a:solidFill>
                            <a:srgbClr val="FF0000"/>
                          </a:solidFill>
                        </a:rPr>
                        <a:t> based</a:t>
                      </a:r>
                      <a:endParaRPr lang="en-US" sz="1200" b="0" i="0" u="none" strike="noStrike" dirty="0">
                        <a:solidFill>
                          <a:srgbClr val="FF0000"/>
                        </a:solidFill>
                        <a:latin typeface="Calibri"/>
                      </a:endParaRPr>
                    </a:p>
                  </a:txBody>
                  <a:tcPr marR="6990" marT="6990" marB="0" anchor="b"/>
                </a:tc>
                <a:tc>
                  <a:txBody>
                    <a:bodyPr/>
                    <a:lstStyle/>
                    <a:p>
                      <a:pPr algn="l" fontAlgn="b"/>
                      <a:r>
                        <a:rPr lang="en-US" sz="1200" dirty="0" smtClean="0"/>
                        <a:t>Online discussions of breast cancer drugs can help to understand drug switching and discontinuation behaviors </a:t>
                      </a:r>
                      <a:endParaRPr lang="en-US" sz="1200" b="0" i="0" u="none" strike="noStrike" dirty="0">
                        <a:solidFill>
                          <a:srgbClr val="000000"/>
                        </a:solidFill>
                        <a:latin typeface="Calibri"/>
                      </a:endParaRPr>
                    </a:p>
                  </a:txBody>
                  <a:tcPr marR="6990" marT="6990" marB="0" anchor="b"/>
                </a:tc>
              </a:tr>
            </a:tbl>
          </a:graphicData>
        </a:graphic>
      </p:graphicFrame>
    </p:spTree>
    <p:extLst>
      <p:ext uri="{BB962C8B-B14F-4D97-AF65-F5344CB8AC3E}">
        <p14:creationId xmlns:p14="http://schemas.microsoft.com/office/powerpoint/2010/main" val="135563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Biomedical Relation Extraction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04844448"/>
              </p:ext>
            </p:extLst>
          </p:nvPr>
        </p:nvGraphicFramePr>
        <p:xfrm>
          <a:off x="228600" y="1295400"/>
          <a:ext cx="8686800" cy="5257799"/>
        </p:xfrm>
        <a:graphic>
          <a:graphicData uri="http://schemas.openxmlformats.org/drawingml/2006/table">
            <a:tbl>
              <a:tblPr/>
              <a:tblGrid>
                <a:gridCol w="914400"/>
                <a:gridCol w="1371600"/>
                <a:gridCol w="1143000"/>
                <a:gridCol w="1219200"/>
                <a:gridCol w="3057184"/>
                <a:gridCol w="981416"/>
              </a:tblGrid>
              <a:tr h="190572">
                <a:tc>
                  <a:txBody>
                    <a:bodyPr/>
                    <a:lstStyle/>
                    <a:p>
                      <a:pPr marL="0" marR="0" algn="ctr">
                        <a:spcBef>
                          <a:spcPts val="0"/>
                        </a:spcBef>
                        <a:spcAft>
                          <a:spcPts val="0"/>
                        </a:spcAft>
                      </a:pPr>
                      <a:r>
                        <a:rPr lang="en-US" sz="1200" b="1" dirty="0">
                          <a:latin typeface="+mn-lt"/>
                          <a:ea typeface="宋体"/>
                          <a:cs typeface="Times New Roman"/>
                        </a:rPr>
                        <a:t>Author</a:t>
                      </a:r>
                      <a:endParaRPr lang="en-US" sz="1400" b="1"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latin typeface="+mn-lt"/>
                          <a:ea typeface="宋体"/>
                          <a:cs typeface="Times New Roman"/>
                        </a:rPr>
                        <a:t>Test Bed</a:t>
                      </a:r>
                      <a:endParaRPr lang="en-US" sz="1400" b="1"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latin typeface="+mn-lt"/>
                          <a:ea typeface="宋体"/>
                          <a:cs typeface="Times New Roman"/>
                        </a:rPr>
                        <a:t>Focus</a:t>
                      </a:r>
                      <a:endParaRPr lang="en-US" sz="1400" b="1"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latin typeface="+mn-lt"/>
                          <a:ea typeface="宋体"/>
                          <a:cs typeface="Times New Roman"/>
                        </a:rPr>
                        <a:t>Approach</a:t>
                      </a:r>
                      <a:endParaRPr lang="en-US" sz="1400" b="1"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latin typeface="+mn-lt"/>
                          <a:ea typeface="宋体"/>
                          <a:cs typeface="Times New Roman"/>
                        </a:rPr>
                        <a:t>Method</a:t>
                      </a:r>
                      <a:endParaRPr lang="en-US" sz="1400" b="1"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latin typeface="+mn-lt"/>
                          <a:ea typeface="宋体"/>
                          <a:cs typeface="Times New Roman"/>
                        </a:rPr>
                        <a:t>Result</a:t>
                      </a:r>
                      <a:endParaRPr lang="en-US" sz="1400" b="1"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144">
                <a:tc>
                  <a:txBody>
                    <a:bodyPr/>
                    <a:lstStyle/>
                    <a:p>
                      <a:pPr marL="0" marR="0" algn="l">
                        <a:spcBef>
                          <a:spcPts val="0"/>
                        </a:spcBef>
                        <a:spcAft>
                          <a:spcPts val="0"/>
                        </a:spcAft>
                      </a:pPr>
                      <a:r>
                        <a:rPr lang="en-US" sz="1200" dirty="0" err="1">
                          <a:latin typeface="+mn-lt"/>
                          <a:ea typeface="宋体"/>
                          <a:cs typeface="Times New Roman"/>
                        </a:rPr>
                        <a:t>Fundel</a:t>
                      </a:r>
                      <a:r>
                        <a:rPr lang="en-US" sz="1200" dirty="0">
                          <a:latin typeface="+mn-lt"/>
                          <a:ea typeface="宋体"/>
                          <a:cs typeface="Times New Roman"/>
                        </a:rPr>
                        <a:t> et al. 2007</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Medline Abstracts</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Gene protein relations</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Rule-based </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Rules based on dependency parse trees</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80%</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144">
                <a:tc>
                  <a:txBody>
                    <a:bodyPr/>
                    <a:lstStyle/>
                    <a:p>
                      <a:pPr marL="0" marR="0" algn="l">
                        <a:spcBef>
                          <a:spcPts val="0"/>
                        </a:spcBef>
                        <a:spcAft>
                          <a:spcPts val="0"/>
                        </a:spcAft>
                      </a:pPr>
                      <a:r>
                        <a:rPr lang="en-US" sz="1200" dirty="0">
                          <a:latin typeface="+mn-lt"/>
                          <a:ea typeface="宋体"/>
                          <a:cs typeface="Times New Roman"/>
                        </a:rPr>
                        <a:t>Li et al. 2008</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Medline Abstracts</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Gene-disease relations</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Statistical Learning</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Composite kernel with word, sequence kernel and tree kernel</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70.75%</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7024">
                <a:tc>
                  <a:txBody>
                    <a:bodyPr/>
                    <a:lstStyle/>
                    <a:p>
                      <a:pPr marL="0" marR="0" algn="l">
                        <a:spcBef>
                          <a:spcPts val="0"/>
                        </a:spcBef>
                        <a:spcAft>
                          <a:spcPts val="0"/>
                        </a:spcAft>
                      </a:pPr>
                      <a:r>
                        <a:rPr lang="en-US" sz="1200">
                          <a:latin typeface="+mn-lt"/>
                          <a:ea typeface="宋体"/>
                          <a:cs typeface="Times New Roman"/>
                        </a:rPr>
                        <a:t>Miwa et al. 2009</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Biomedical literature</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Protein-protein interaction</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Statistical </a:t>
                      </a:r>
                      <a:r>
                        <a:rPr lang="en-US" sz="1200" dirty="0" smtClean="0">
                          <a:solidFill>
                            <a:srgbClr val="FF0000"/>
                          </a:solidFill>
                          <a:latin typeface="+mn-lt"/>
                          <a:ea typeface="宋体"/>
                          <a:cs typeface="Times New Roman"/>
                        </a:rPr>
                        <a:t>learning </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宋体"/>
                        </a:rPr>
                        <a:t>C</a:t>
                      </a:r>
                      <a:r>
                        <a:rPr lang="en-US" sz="1200">
                          <a:latin typeface="+mn-lt"/>
                          <a:ea typeface="宋体"/>
                          <a:cs typeface="Times New Roman"/>
                        </a:rPr>
                        <a:t>omposite kernel with BOW, Sub tree, Shortest dependency path and Graph kernel</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60.9%</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8831">
                <a:tc>
                  <a:txBody>
                    <a:bodyPr/>
                    <a:lstStyle/>
                    <a:p>
                      <a:pPr marL="0" marR="0" algn="l">
                        <a:spcBef>
                          <a:spcPts val="0"/>
                        </a:spcBef>
                        <a:spcAft>
                          <a:spcPts val="0"/>
                        </a:spcAft>
                      </a:pPr>
                      <a:r>
                        <a:rPr lang="en-US" sz="1200">
                          <a:latin typeface="+mn-lt"/>
                          <a:ea typeface="宋体"/>
                          <a:cs typeface="Times New Roman"/>
                        </a:rPr>
                        <a:t>Yang et al. 2010</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Biomedical literature from DIP database</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protein-protein interaction</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Statistical learning</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Feature based: word features, keyword features, entity distance, link path features </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57.85</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835">
                <a:tc>
                  <a:txBody>
                    <a:bodyPr/>
                    <a:lstStyle/>
                    <a:p>
                      <a:pPr marL="0" marR="0" algn="l">
                        <a:spcBef>
                          <a:spcPts val="0"/>
                        </a:spcBef>
                        <a:spcAft>
                          <a:spcPts val="0"/>
                        </a:spcAft>
                      </a:pPr>
                      <a:r>
                        <a:rPr lang="en-US" sz="1200">
                          <a:latin typeface="+mn-lt"/>
                          <a:ea typeface="宋体"/>
                          <a:cs typeface="Times New Roman"/>
                        </a:rPr>
                        <a:t> Thomas et al. 2011</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Medical literature</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drug-drug interaction</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Statistical learning</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ensemble learning based on all-paths graph kernel, shortest dependency path kernel and shallow linguistic kernel</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65.7%</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716">
                <a:tc>
                  <a:txBody>
                    <a:bodyPr/>
                    <a:lstStyle/>
                    <a:p>
                      <a:pPr marL="0" marR="0" algn="l">
                        <a:spcBef>
                          <a:spcPts val="0"/>
                        </a:spcBef>
                        <a:spcAft>
                          <a:spcPts val="0"/>
                        </a:spcAft>
                      </a:pPr>
                      <a:r>
                        <a:rPr lang="en-US" sz="1200">
                          <a:latin typeface="+mn-lt"/>
                          <a:ea typeface="宋体"/>
                          <a:cs typeface="Times New Roman"/>
                        </a:rPr>
                        <a:t>Segura-Bedmar et al 2011</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Biomedical text from DrugBank</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drug-drug interaction</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Statistical learning</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shallow linguistic kernel</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60.01%</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9994">
                <a:tc>
                  <a:txBody>
                    <a:bodyPr/>
                    <a:lstStyle/>
                    <a:p>
                      <a:pPr marL="0" marR="0" algn="l">
                        <a:spcBef>
                          <a:spcPts val="0"/>
                        </a:spcBef>
                        <a:spcAft>
                          <a:spcPts val="0"/>
                        </a:spcAft>
                      </a:pPr>
                      <a:r>
                        <a:rPr lang="en-US" sz="1200">
                          <a:latin typeface="+mn-lt"/>
                          <a:ea typeface="宋体"/>
                          <a:cs typeface="Times New Roman"/>
                        </a:rPr>
                        <a:t>Bui et al, 2011</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Biomedical literature</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protein-protein interaction</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Hybrid </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latin typeface="+mn-lt"/>
                          <a:ea typeface="宋体"/>
                          <a:cs typeface="Times New Roman"/>
                        </a:rPr>
                        <a:t>syntactic rules for relation detection; SVM based relation classification with lexical, distance and POS tag features  </a:t>
                      </a:r>
                      <a:endParaRPr lang="en-US" sz="1400" dirty="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latin typeface="+mn-lt"/>
                          <a:ea typeface="宋体"/>
                          <a:cs typeface="Times New Roman"/>
                        </a:rPr>
                        <a:t>F-measure of 83.0%</a:t>
                      </a:r>
                      <a:endParaRPr lang="en-US" sz="1400">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716">
                <a:tc>
                  <a:txBody>
                    <a:bodyPr/>
                    <a:lstStyle/>
                    <a:p>
                      <a:pPr marL="0" marR="0" algn="l">
                        <a:spcBef>
                          <a:spcPts val="0"/>
                        </a:spcBef>
                        <a:spcAft>
                          <a:spcPts val="0"/>
                        </a:spcAft>
                      </a:pPr>
                      <a:r>
                        <a:rPr lang="en-US" sz="1200" dirty="0">
                          <a:solidFill>
                            <a:srgbClr val="FF0000"/>
                          </a:solidFill>
                          <a:latin typeface="+mn-lt"/>
                          <a:ea typeface="宋体"/>
                          <a:cs typeface="Times New Roman"/>
                        </a:rPr>
                        <a:t>Yang et al. 2012</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health social </a:t>
                      </a:r>
                      <a:r>
                        <a:rPr lang="en-US" sz="1200" dirty="0" smtClean="0">
                          <a:solidFill>
                            <a:srgbClr val="FF0000"/>
                          </a:solidFill>
                          <a:latin typeface="+mn-lt"/>
                          <a:ea typeface="宋体"/>
                          <a:cs typeface="Times New Roman"/>
                        </a:rPr>
                        <a:t>forums(</a:t>
                      </a:r>
                      <a:r>
                        <a:rPr lang="en-US" sz="1200" dirty="0" err="1" smtClean="0">
                          <a:solidFill>
                            <a:srgbClr val="FF0000"/>
                          </a:solidFill>
                          <a:latin typeface="+mn-lt"/>
                          <a:ea typeface="宋体"/>
                          <a:cs typeface="Times New Roman"/>
                        </a:rPr>
                        <a:t>MedHelp</a:t>
                      </a:r>
                      <a:r>
                        <a:rPr lang="en-US" sz="1200" dirty="0">
                          <a:solidFill>
                            <a:srgbClr val="FF0000"/>
                          </a:solidFill>
                          <a:latin typeface="+mn-lt"/>
                          <a:ea typeface="宋体"/>
                          <a:cs typeface="Times New Roman"/>
                        </a:rPr>
                        <a:t>)</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adverse drug events</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co-occurrence analysis</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assumes a relation exists when two entities co-occur within 10 tokens</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NA</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3823">
                <a:tc>
                  <a:txBody>
                    <a:bodyPr/>
                    <a:lstStyle/>
                    <a:p>
                      <a:pPr marL="0" marR="0" algn="l">
                        <a:spcBef>
                          <a:spcPts val="0"/>
                        </a:spcBef>
                        <a:spcAft>
                          <a:spcPts val="0"/>
                        </a:spcAft>
                      </a:pPr>
                      <a:r>
                        <a:rPr lang="en-US" sz="1200">
                          <a:solidFill>
                            <a:srgbClr val="FF0000"/>
                          </a:solidFill>
                          <a:latin typeface="+mn-lt"/>
                          <a:ea typeface="宋体"/>
                          <a:cs typeface="Times New Roman"/>
                        </a:rPr>
                        <a:t>Mao et al. 2013</a:t>
                      </a:r>
                      <a:endParaRPr lang="en-US" sz="140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solidFill>
                            <a:srgbClr val="FF0000"/>
                          </a:solidFill>
                          <a:latin typeface="+mn-lt"/>
                          <a:ea typeface="宋体"/>
                          <a:cs typeface="Times New Roman"/>
                        </a:rPr>
                        <a:t>Breast Cancer Patient forums</a:t>
                      </a:r>
                      <a:endParaRPr lang="en-US" sz="140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a:solidFill>
                            <a:srgbClr val="FF0000"/>
                          </a:solidFill>
                          <a:latin typeface="+mn-lt"/>
                          <a:ea typeface="宋体"/>
                          <a:cs typeface="Times New Roman"/>
                        </a:rPr>
                        <a:t>adverse drug events</a:t>
                      </a:r>
                      <a:endParaRPr lang="en-US" sz="140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co-occurrence analysis</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assumes a relation exists when two entities co-occur within 20 tokens</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200" dirty="0">
                          <a:solidFill>
                            <a:srgbClr val="FF0000"/>
                          </a:solidFill>
                          <a:latin typeface="+mn-lt"/>
                          <a:ea typeface="宋体"/>
                          <a:cs typeface="Times New Roman"/>
                        </a:rPr>
                        <a:t>NA</a:t>
                      </a:r>
                      <a:endParaRPr lang="en-US" sz="1400" dirty="0">
                        <a:solidFill>
                          <a:srgbClr val="FF0000"/>
                        </a:solidFill>
                        <a:latin typeface="+mn-lt"/>
                        <a:ea typeface="宋体"/>
                        <a:cs typeface="Times New Roman"/>
                      </a:endParaRPr>
                    </a:p>
                  </a:txBody>
                  <a:tcPr marL="51210" marR="51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02D70044-0CA6-4FFD-872C-C9DAD7BA926A}" type="slidenum">
              <a:rPr lang="en-US" smtClean="0"/>
              <a:pPr/>
              <a:t>37</a:t>
            </a:fld>
            <a:endParaRPr lang="en-US"/>
          </a:p>
        </p:txBody>
      </p:sp>
    </p:spTree>
    <p:extLst>
      <p:ext uri="{BB962C8B-B14F-4D97-AF65-F5344CB8AC3E}">
        <p14:creationId xmlns:p14="http://schemas.microsoft.com/office/powerpoint/2010/main" val="20378019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a:xfrm>
            <a:off x="457200" y="1600200"/>
            <a:ext cx="8382000" cy="4876800"/>
          </a:xfrm>
        </p:spPr>
        <p:txBody>
          <a:bodyPr>
            <a:normAutofit/>
          </a:bodyPr>
          <a:lstStyle/>
          <a:p>
            <a:r>
              <a:rPr lang="en-US" sz="2400" dirty="0" smtClean="0"/>
              <a:t>Based on the research gaps identified, we proposed the following research questions:</a:t>
            </a:r>
          </a:p>
          <a:p>
            <a:pPr lvl="1"/>
            <a:r>
              <a:rPr lang="en-US" sz="2400" dirty="0" smtClean="0"/>
              <a:t>How can we develop an </a:t>
            </a:r>
            <a:r>
              <a:rPr lang="en-US" sz="2400" dirty="0" smtClean="0">
                <a:solidFill>
                  <a:srgbClr val="FF0000"/>
                </a:solidFill>
              </a:rPr>
              <a:t>integrated and scalable research framework for mining patient reported adverse drug events from patient forums</a:t>
            </a:r>
            <a:r>
              <a:rPr lang="en-US" sz="2400" dirty="0" smtClean="0"/>
              <a:t>?</a:t>
            </a:r>
          </a:p>
          <a:p>
            <a:pPr lvl="1"/>
            <a:r>
              <a:rPr lang="en-US" sz="2400" dirty="0" smtClean="0"/>
              <a:t>How can </a:t>
            </a:r>
            <a:r>
              <a:rPr lang="en-US" sz="2400" dirty="0" smtClean="0">
                <a:solidFill>
                  <a:srgbClr val="FF0000"/>
                </a:solidFill>
              </a:rPr>
              <a:t>statistical learning techniques augmented with health-relevant semantic filtering</a:t>
            </a:r>
            <a:r>
              <a:rPr lang="en-US" sz="2400" dirty="0" smtClean="0"/>
              <a:t> improve the extraction of adverse drug events as compared to other baseline methods?</a:t>
            </a:r>
          </a:p>
          <a:p>
            <a:pPr lvl="1"/>
            <a:r>
              <a:rPr lang="en-US" sz="2400" dirty="0" smtClean="0"/>
              <a:t>How can we identify </a:t>
            </a:r>
            <a:r>
              <a:rPr lang="en-US" sz="2400" dirty="0" smtClean="0">
                <a:solidFill>
                  <a:srgbClr val="FF0000"/>
                </a:solidFill>
              </a:rPr>
              <a:t>true patient reported adverse drug eve</a:t>
            </a:r>
            <a:r>
              <a:rPr lang="en-US" sz="2400" dirty="0" smtClean="0"/>
              <a:t>nts among noisy forum discussions?  </a:t>
            </a:r>
          </a:p>
          <a:p>
            <a:endParaRPr lang="en-US"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38</a:t>
            </a:fld>
            <a:endParaRPr lang="en-US"/>
          </a:p>
        </p:txBody>
      </p:sp>
    </p:spTree>
    <p:extLst>
      <p:ext uri="{BB962C8B-B14F-4D97-AF65-F5344CB8AC3E}">
        <p14:creationId xmlns:p14="http://schemas.microsoft.com/office/powerpoint/2010/main" val="35632214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smtClean="0"/>
              <a:t>Research Framework</a:t>
            </a:r>
            <a:endParaRPr lang="en-US" dirty="0"/>
          </a:p>
        </p:txBody>
      </p:sp>
      <p:sp>
        <p:nvSpPr>
          <p:cNvPr id="3" name="Content Placeholder 2"/>
          <p:cNvSpPr>
            <a:spLocks noGrp="1"/>
          </p:cNvSpPr>
          <p:nvPr>
            <p:ph idx="1"/>
          </p:nvPr>
        </p:nvSpPr>
        <p:spPr>
          <a:xfrm>
            <a:off x="457200" y="3962400"/>
            <a:ext cx="8229600" cy="2362200"/>
          </a:xfrm>
        </p:spPr>
        <p:txBody>
          <a:bodyPr>
            <a:normAutofit/>
          </a:bodyPr>
          <a:lstStyle/>
          <a:p>
            <a:r>
              <a:rPr lang="en-US" sz="1600" b="1" dirty="0" smtClean="0"/>
              <a:t>Patient Forum Data Collection: </a:t>
            </a:r>
            <a:r>
              <a:rPr lang="en-US" sz="1600" dirty="0" smtClean="0"/>
              <a:t>collect patient forum data through a web crawler </a:t>
            </a:r>
          </a:p>
          <a:p>
            <a:r>
              <a:rPr lang="en-US" sz="1600" b="1" dirty="0" smtClean="0"/>
              <a:t>Data Preprocessing</a:t>
            </a:r>
            <a:r>
              <a:rPr lang="en-US" sz="1600" dirty="0" smtClean="0"/>
              <a:t>: remove noisy text including URL, duplicated punctuation, etc, separate post to individual sentences.</a:t>
            </a:r>
          </a:p>
          <a:p>
            <a:r>
              <a:rPr lang="en-US" sz="1600" b="1" dirty="0" smtClean="0">
                <a:solidFill>
                  <a:srgbClr val="FF0000"/>
                </a:solidFill>
              </a:rPr>
              <a:t>Medical entity extraction</a:t>
            </a:r>
            <a:r>
              <a:rPr lang="en-US" sz="1600" dirty="0" smtClean="0">
                <a:solidFill>
                  <a:srgbClr val="FF0000"/>
                </a:solidFill>
              </a:rPr>
              <a:t>: identify treatments and adverse events discussed in forum</a:t>
            </a:r>
          </a:p>
          <a:p>
            <a:r>
              <a:rPr lang="en-US" sz="1600" b="1" dirty="0" smtClean="0">
                <a:solidFill>
                  <a:srgbClr val="FF0000"/>
                </a:solidFill>
              </a:rPr>
              <a:t>Adverse drug event extraction</a:t>
            </a:r>
            <a:r>
              <a:rPr lang="en-US" sz="1600" dirty="0" smtClean="0">
                <a:solidFill>
                  <a:srgbClr val="FF0000"/>
                </a:solidFill>
              </a:rPr>
              <a:t>: identify drug-event pairs indicating an adverse drug event based on results of medical entity extraction</a:t>
            </a:r>
          </a:p>
          <a:p>
            <a:r>
              <a:rPr lang="en-US" sz="1600" b="1" dirty="0" smtClean="0">
                <a:solidFill>
                  <a:srgbClr val="FF0000"/>
                </a:solidFill>
              </a:rPr>
              <a:t>Report source classification</a:t>
            </a:r>
            <a:r>
              <a:rPr lang="en-US" sz="1600" dirty="0" smtClean="0">
                <a:solidFill>
                  <a:srgbClr val="FF0000"/>
                </a:solidFill>
              </a:rPr>
              <a:t>: classify the source of reported events either from patient experience or hearsay</a:t>
            </a:r>
            <a:endParaRPr lang="en-US" sz="1600" dirty="0">
              <a:solidFill>
                <a:srgbClr val="FF0000"/>
              </a:solidFill>
            </a:endParaRPr>
          </a:p>
        </p:txBody>
      </p:sp>
      <p:sp>
        <p:nvSpPr>
          <p:cNvPr id="4" name="Slide Number Placeholder 3"/>
          <p:cNvSpPr>
            <a:spLocks noGrp="1"/>
          </p:cNvSpPr>
          <p:nvPr>
            <p:ph type="sldNum" sz="quarter" idx="12"/>
          </p:nvPr>
        </p:nvSpPr>
        <p:spPr/>
        <p:txBody>
          <a:bodyPr/>
          <a:lstStyle/>
          <a:p>
            <a:fld id="{02D70044-0CA6-4FFD-872C-C9DAD7BA926A}" type="slidenum">
              <a:rPr lang="en-US" smtClean="0"/>
              <a:pPr/>
              <a:t>39</a:t>
            </a:fld>
            <a:endParaRPr lang="en-US" dirty="0"/>
          </a:p>
        </p:txBody>
      </p:sp>
      <p:sp>
        <p:nvSpPr>
          <p:cNvPr id="102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41" name="Object 1"/>
          <p:cNvGraphicFramePr>
            <a:graphicFrameLocks noChangeAspect="1"/>
          </p:cNvGraphicFramePr>
          <p:nvPr/>
        </p:nvGraphicFramePr>
        <p:xfrm>
          <a:off x="457200" y="1503362"/>
          <a:ext cx="8269884" cy="2459038"/>
        </p:xfrm>
        <a:graphic>
          <a:graphicData uri="http://schemas.openxmlformats.org/presentationml/2006/ole">
            <mc:AlternateContent xmlns:mc="http://schemas.openxmlformats.org/markup-compatibility/2006">
              <mc:Choice xmlns:v="urn:schemas-microsoft-com:vml" Requires="v">
                <p:oleObj spid="_x0000_s19491" name="Visio" r:id="rId3" imgW="6092578" imgH="1812510" progId="Visio.Drawing.11">
                  <p:embed/>
                </p:oleObj>
              </mc:Choice>
              <mc:Fallback>
                <p:oleObj name="Visio" r:id="rId3" imgW="6092578" imgH="18125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03362"/>
                        <a:ext cx="8269884" cy="24590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5977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2"/>
          <p:cNvSpPr>
            <a:spLocks noGrp="1" noChangeArrowheads="1"/>
          </p:cNvSpPr>
          <p:nvPr>
            <p:ph idx="1"/>
          </p:nvPr>
        </p:nvSpPr>
        <p:spPr>
          <a:xfrm>
            <a:off x="685800" y="1447800"/>
            <a:ext cx="7924800" cy="5546134"/>
          </a:xfrm>
        </p:spPr>
        <p:txBody>
          <a:bodyPr>
            <a:spAutoFit/>
          </a:bodyPr>
          <a:lstStyle/>
          <a:p>
            <a:r>
              <a:rPr lang="en-US" sz="2800" dirty="0" smtClean="0"/>
              <a:t>$3B BI revenue in 2009 (Gartner, 2006); $9.4B BI software M&amp;A spending in 2010 and $14.1B by 2014 (Forrester)</a:t>
            </a:r>
          </a:p>
          <a:p>
            <a:r>
              <a:rPr lang="en-US" sz="2800" dirty="0" smtClean="0">
                <a:solidFill>
                  <a:srgbClr val="FF0000"/>
                </a:solidFill>
              </a:rPr>
              <a:t>IBM spent $16B in BI acquisition since 2005</a:t>
            </a:r>
            <a:r>
              <a:rPr lang="en-US" sz="2800" dirty="0" smtClean="0"/>
              <a:t>; $9B BI revenue in 2010 (USA Today, November 2010); 24 acquisitions, 10,000 BI software developers, 8,000 BI consultants, 200 BI mathematicians </a:t>
            </a:r>
            <a:r>
              <a:rPr lang="en-US" sz="2800" dirty="0" smtClean="0">
                <a:sym typeface="Wingdings" pitchFamily="2" charset="2"/>
              </a:rPr>
              <a:t> </a:t>
            </a:r>
            <a:r>
              <a:rPr lang="en-US" sz="2800" dirty="0" smtClean="0">
                <a:solidFill>
                  <a:srgbClr val="FF0000"/>
                </a:solidFill>
                <a:sym typeface="Wingdings" pitchFamily="2" charset="2"/>
              </a:rPr>
              <a:t>Acquired i2/COPLINK in 2011</a:t>
            </a:r>
          </a:p>
          <a:p>
            <a:endParaRPr lang="en-US" sz="2800" dirty="0">
              <a:solidFill>
                <a:srgbClr val="FF0000"/>
              </a:solidFill>
              <a:sym typeface="Wingdings" pitchFamily="2" charset="2"/>
            </a:endParaRPr>
          </a:p>
          <a:p>
            <a:r>
              <a:rPr lang="en-US" sz="2800" b="1" dirty="0" smtClean="0">
                <a:solidFill>
                  <a:srgbClr val="FF0000"/>
                </a:solidFill>
                <a:sym typeface="Wingdings" pitchFamily="2" charset="2"/>
              </a:rPr>
              <a:t>Promising applications: security &amp; health</a:t>
            </a:r>
            <a:endParaRPr lang="en-US" sz="2800" b="1" dirty="0" smtClean="0">
              <a:solidFill>
                <a:srgbClr val="FF0000"/>
              </a:solidFill>
            </a:endParaRPr>
          </a:p>
          <a:p>
            <a:endParaRPr lang="en-US" sz="2400" dirty="0" smtClean="0"/>
          </a:p>
          <a:p>
            <a:endParaRPr lang="en-US" sz="2400" dirty="0" smtClean="0"/>
          </a:p>
        </p:txBody>
      </p:sp>
      <p:sp>
        <p:nvSpPr>
          <p:cNvPr id="38915" name="Rectangle 2"/>
          <p:cNvSpPr>
            <a:spLocks noGrp="1" noChangeArrowheads="1"/>
          </p:cNvSpPr>
          <p:nvPr>
            <p:ph type="title"/>
          </p:nvPr>
        </p:nvSpPr>
        <p:spPr>
          <a:xfrm>
            <a:off x="685800" y="685800"/>
            <a:ext cx="7772400" cy="609600"/>
          </a:xfrm>
        </p:spPr>
        <p:txBody>
          <a:bodyPr/>
          <a:lstStyle/>
          <a:p>
            <a:r>
              <a:rPr lang="en-US" altLang="zh-TW" sz="3200" dirty="0" smtClean="0">
                <a:ea typeface="宋体" pitchFamily="2" charset="-122"/>
              </a:rPr>
              <a:t>BI &amp; Analytics: The Market</a:t>
            </a:r>
            <a:endParaRPr lang="en-US" altLang="zh-TW" sz="3200" dirty="0" smtClean="0">
              <a:ea typeface="PMingLiU" pitchFamily="18" charset="-120"/>
            </a:endParaRPr>
          </a:p>
        </p:txBody>
      </p:sp>
    </p:spTree>
    <p:extLst>
      <p:ext uri="{BB962C8B-B14F-4D97-AF65-F5344CB8AC3E}">
        <p14:creationId xmlns:p14="http://schemas.microsoft.com/office/powerpoint/2010/main" val="2555008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Adverse Drug Event Extraction</a:t>
            </a:r>
            <a:endParaRPr lang="en-US" dirty="0"/>
          </a:p>
        </p:txBody>
      </p:sp>
      <p:sp>
        <p:nvSpPr>
          <p:cNvPr id="3" name="Content Placeholder 2"/>
          <p:cNvSpPr>
            <a:spLocks noGrp="1"/>
          </p:cNvSpPr>
          <p:nvPr>
            <p:ph idx="1"/>
          </p:nvPr>
        </p:nvSpPr>
        <p:spPr>
          <a:xfrm>
            <a:off x="304800" y="1524000"/>
            <a:ext cx="8610600" cy="5181600"/>
          </a:xfrm>
        </p:spPr>
        <p:txBody>
          <a:bodyPr>
            <a:noAutofit/>
          </a:bodyPr>
          <a:lstStyle/>
          <a:p>
            <a:r>
              <a:rPr lang="en-US" sz="2400" dirty="0" smtClean="0"/>
              <a:t>To address these issues, our approach incorporates the </a:t>
            </a:r>
            <a:r>
              <a:rPr lang="en-US" sz="2400" dirty="0" smtClean="0">
                <a:solidFill>
                  <a:srgbClr val="FF0000"/>
                </a:solidFill>
              </a:rPr>
              <a:t>kernel based statistical learning method and semantic filtering  with information from medical and linguistic knowledge bases to identify adverse drug events in social media discussions</a:t>
            </a:r>
            <a:r>
              <a:rPr lang="en-US" sz="2400" dirty="0" smtClean="0"/>
              <a:t>. </a:t>
            </a:r>
            <a:endParaRPr lang="en-US" sz="2400" dirty="0" smtClean="0">
              <a:solidFill>
                <a:srgbClr val="000000"/>
              </a:solidFill>
            </a:endParaRPr>
          </a:p>
          <a:p>
            <a:pPr lvl="1"/>
            <a:endParaRPr lang="en-US" sz="1600" dirty="0">
              <a:solidFill>
                <a:srgbClr val="000000"/>
              </a:solidFill>
            </a:endParaRPr>
          </a:p>
        </p:txBody>
      </p:sp>
      <p:sp>
        <p:nvSpPr>
          <p:cNvPr id="4" name="Slide Number Placeholder 3"/>
          <p:cNvSpPr>
            <a:spLocks noGrp="1"/>
          </p:cNvSpPr>
          <p:nvPr>
            <p:ph type="sldNum" sz="quarter" idx="12"/>
          </p:nvPr>
        </p:nvSpPr>
        <p:spPr/>
        <p:txBody>
          <a:bodyPr/>
          <a:lstStyle/>
          <a:p>
            <a:fld id="{02D70044-0CA6-4FFD-872C-C9DAD7BA926A}" type="slidenum">
              <a:rPr lang="en-US" smtClean="0"/>
              <a:pPr/>
              <a:t>40</a:t>
            </a:fld>
            <a:endParaRPr lang="en-US" dirty="0"/>
          </a:p>
        </p:txBody>
      </p:sp>
      <p:pic>
        <p:nvPicPr>
          <p:cNvPr id="63492" name="Picture 4"/>
          <p:cNvPicPr>
            <a:picLocks noChangeAspect="1" noChangeArrowheads="1"/>
          </p:cNvPicPr>
          <p:nvPr/>
        </p:nvPicPr>
        <p:blipFill>
          <a:blip r:embed="rId2" cstate="print"/>
          <a:srcRect/>
          <a:stretch>
            <a:fillRect/>
          </a:stretch>
        </p:blipFill>
        <p:spPr bwMode="auto">
          <a:xfrm>
            <a:off x="1676400" y="3505200"/>
            <a:ext cx="5889812" cy="2743200"/>
          </a:xfrm>
          <a:prstGeom prst="rect">
            <a:avLst/>
          </a:prstGeom>
          <a:noFill/>
          <a:ln w="9525">
            <a:noFill/>
            <a:miter lim="800000"/>
            <a:headEnd/>
            <a:tailEnd/>
          </a:ln>
        </p:spPr>
      </p:pic>
    </p:spTree>
    <p:extLst>
      <p:ext uri="{BB962C8B-B14F-4D97-AF65-F5344CB8AC3E}">
        <p14:creationId xmlns:p14="http://schemas.microsoft.com/office/powerpoint/2010/main" val="471775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Adverse Drug Event Extraction: Statistical Learning</a:t>
            </a:r>
            <a:endParaRPr lang="en-US" dirty="0"/>
          </a:p>
        </p:txBody>
      </p:sp>
      <p:sp>
        <p:nvSpPr>
          <p:cNvPr id="3" name="Content Placeholder 2"/>
          <p:cNvSpPr>
            <a:spLocks noGrp="1"/>
          </p:cNvSpPr>
          <p:nvPr>
            <p:ph idx="1"/>
          </p:nvPr>
        </p:nvSpPr>
        <p:spPr>
          <a:xfrm>
            <a:off x="228600" y="1219200"/>
            <a:ext cx="8915400" cy="5486400"/>
          </a:xfrm>
        </p:spPr>
        <p:txBody>
          <a:bodyPr>
            <a:noAutofit/>
          </a:bodyPr>
          <a:lstStyle/>
          <a:p>
            <a:pPr marL="0" indent="0">
              <a:buNone/>
            </a:pPr>
            <a:r>
              <a:rPr lang="en-US" sz="2000" dirty="0" smtClean="0"/>
              <a:t>Feature generation</a:t>
            </a:r>
            <a:endParaRPr lang="en-US" sz="2000" dirty="0"/>
          </a:p>
          <a:p>
            <a:r>
              <a:rPr lang="en-US" sz="2000" dirty="0" smtClean="0"/>
              <a:t>We utilized the Stanford Parser (http://nlp.stanford.edu/software/stanford-dependencies.shtml) for </a:t>
            </a:r>
            <a:r>
              <a:rPr lang="en-US" sz="2000" dirty="0" smtClean="0">
                <a:solidFill>
                  <a:srgbClr val="FF0000"/>
                </a:solidFill>
              </a:rPr>
              <a:t>dependency parsing</a:t>
            </a:r>
            <a:r>
              <a:rPr lang="en-US" sz="2000" dirty="0" smtClean="0"/>
              <a:t>. </a:t>
            </a: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41</a:t>
            </a:fld>
            <a:endParaRPr lang="en-US"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Picture1"/>
          <p:cNvPicPr/>
          <p:nvPr/>
        </p:nvPicPr>
        <p:blipFill>
          <a:blip r:embed="rId3" cstate="print"/>
          <a:srcRect/>
          <a:stretch>
            <a:fillRect/>
          </a:stretch>
        </p:blipFill>
        <p:spPr bwMode="auto">
          <a:xfrm>
            <a:off x="1219200" y="2514600"/>
            <a:ext cx="6781800" cy="3505200"/>
          </a:xfrm>
          <a:prstGeom prst="rect">
            <a:avLst/>
          </a:prstGeom>
          <a:noFill/>
          <a:ln w="9525">
            <a:noFill/>
            <a:miter lim="800000"/>
            <a:headEnd/>
            <a:tailEnd/>
          </a:ln>
        </p:spPr>
      </p:pic>
    </p:spTree>
    <p:extLst>
      <p:ext uri="{BB962C8B-B14F-4D97-AF65-F5344CB8AC3E}">
        <p14:creationId xmlns:p14="http://schemas.microsoft.com/office/powerpoint/2010/main" val="6391291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Adverse Drug Event Extraction: Statistical Learning</a:t>
            </a:r>
            <a:endParaRPr lang="en-US" dirty="0"/>
          </a:p>
        </p:txBody>
      </p:sp>
      <p:sp>
        <p:nvSpPr>
          <p:cNvPr id="3" name="Content Placeholder 2"/>
          <p:cNvSpPr>
            <a:spLocks noGrp="1"/>
          </p:cNvSpPr>
          <p:nvPr>
            <p:ph idx="1"/>
          </p:nvPr>
        </p:nvSpPr>
        <p:spPr>
          <a:xfrm>
            <a:off x="457200" y="1600200"/>
            <a:ext cx="8382000" cy="2971800"/>
          </a:xfrm>
        </p:spPr>
        <p:txBody>
          <a:bodyPr>
            <a:noAutofit/>
          </a:bodyPr>
          <a:lstStyle/>
          <a:p>
            <a:pPr>
              <a:buNone/>
            </a:pPr>
            <a:r>
              <a:rPr lang="en-US" sz="2000" dirty="0" smtClean="0">
                <a:solidFill>
                  <a:srgbClr val="FF0000"/>
                </a:solidFill>
              </a:rPr>
              <a:t>Syntactic and Semantic Classes Mapping</a:t>
            </a:r>
          </a:p>
          <a:p>
            <a:r>
              <a:rPr lang="en-US" sz="2000" dirty="0" smtClean="0">
                <a:solidFill>
                  <a:srgbClr val="FF0000"/>
                </a:solidFill>
              </a:rPr>
              <a:t>Word classes include part-of-speech (POS) tags and generalized POS tags. POS tags are extracted with Stanford </a:t>
            </a:r>
            <a:r>
              <a:rPr lang="en-US" sz="2000" dirty="0" err="1" smtClean="0">
                <a:solidFill>
                  <a:srgbClr val="FF0000"/>
                </a:solidFill>
              </a:rPr>
              <a:t>CoreNLP</a:t>
            </a:r>
            <a:r>
              <a:rPr lang="en-US" sz="2000" dirty="0" smtClean="0">
                <a:solidFill>
                  <a:srgbClr val="FF0000"/>
                </a:solidFill>
              </a:rPr>
              <a:t> packages. We generalized the POS tags with Penn Tree Bank guidelines for the POS tags. Semantic types (Event and Treatments) are also used for the two ends of the shortest path. </a:t>
            </a:r>
          </a:p>
        </p:txBody>
      </p:sp>
      <p:sp>
        <p:nvSpPr>
          <p:cNvPr id="4" name="Slide Number Placeholder 3"/>
          <p:cNvSpPr>
            <a:spLocks noGrp="1"/>
          </p:cNvSpPr>
          <p:nvPr>
            <p:ph type="sldNum" sz="quarter" idx="12"/>
          </p:nvPr>
        </p:nvSpPr>
        <p:spPr/>
        <p:txBody>
          <a:bodyPr/>
          <a:lstStyle/>
          <a:p>
            <a:fld id="{02D70044-0CA6-4FFD-872C-C9DAD7BA926A}" type="slidenum">
              <a:rPr lang="en-US" smtClean="0"/>
              <a:pPr/>
              <a:t>42</a:t>
            </a:fld>
            <a:endParaRPr lang="en-US" dirty="0"/>
          </a:p>
        </p:txBody>
      </p:sp>
      <p:pic>
        <p:nvPicPr>
          <p:cNvPr id="58371" name="Picture 3"/>
          <p:cNvPicPr>
            <a:picLocks noChangeAspect="1" noChangeArrowheads="1"/>
          </p:cNvPicPr>
          <p:nvPr/>
        </p:nvPicPr>
        <p:blipFill>
          <a:blip r:embed="rId2" cstate="print"/>
          <a:srcRect/>
          <a:stretch>
            <a:fillRect/>
          </a:stretch>
        </p:blipFill>
        <p:spPr bwMode="auto">
          <a:xfrm>
            <a:off x="1143000" y="3886200"/>
            <a:ext cx="6614466" cy="1447800"/>
          </a:xfrm>
          <a:prstGeom prst="rect">
            <a:avLst/>
          </a:prstGeom>
          <a:noFill/>
          <a:ln w="9525">
            <a:noFill/>
            <a:miter lim="800000"/>
            <a:headEnd/>
            <a:tailEnd/>
          </a:ln>
        </p:spPr>
      </p:pic>
      <p:sp>
        <p:nvSpPr>
          <p:cNvPr id="7" name="TextBox 6"/>
          <p:cNvSpPr txBox="1"/>
          <p:nvPr/>
        </p:nvSpPr>
        <p:spPr>
          <a:xfrm>
            <a:off x="1219200" y="5438001"/>
            <a:ext cx="6324600" cy="369332"/>
          </a:xfrm>
          <a:prstGeom prst="rect">
            <a:avLst/>
          </a:prstGeom>
          <a:noFill/>
        </p:spPr>
        <p:txBody>
          <a:bodyPr wrap="square" rtlCol="0">
            <a:spAutoFit/>
          </a:bodyPr>
          <a:lstStyle/>
          <a:p>
            <a:r>
              <a:rPr lang="en-US" dirty="0" smtClean="0"/>
              <a:t> Syntactic and Semantic Classes Mapping from dependency graph</a:t>
            </a:r>
            <a:endParaRPr lang="en-US" dirty="0"/>
          </a:p>
        </p:txBody>
      </p:sp>
    </p:spTree>
    <p:extLst>
      <p:ext uri="{BB962C8B-B14F-4D97-AF65-F5344CB8AC3E}">
        <p14:creationId xmlns:p14="http://schemas.microsoft.com/office/powerpoint/2010/main" val="35367377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Adverse Drug Event Extraction: Statistical Learning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82808775"/>
              </p:ext>
            </p:extLst>
          </p:nvPr>
        </p:nvGraphicFramePr>
        <p:xfrm>
          <a:off x="1676400" y="1658620"/>
          <a:ext cx="6096000" cy="4361180"/>
        </p:xfrm>
        <a:graphic>
          <a:graphicData uri="http://schemas.openxmlformats.org/drawingml/2006/table">
            <a:tbl>
              <a:tblPr/>
              <a:tblGrid>
                <a:gridCol w="3254828"/>
                <a:gridCol w="2841172"/>
              </a:tblGrid>
              <a:tr h="247575">
                <a:tc>
                  <a:txBody>
                    <a:bodyPr/>
                    <a:lstStyle/>
                    <a:p>
                      <a:pPr algn="ctr" fontAlgn="b"/>
                      <a:r>
                        <a:rPr lang="de-DE" sz="1600" b="1" i="0" u="none" strike="noStrike" dirty="0">
                          <a:solidFill>
                            <a:srgbClr val="000000"/>
                          </a:solidFill>
                          <a:effectLst/>
                          <a:latin typeface="Calibri"/>
                        </a:rPr>
                        <a:t>Part-</a:t>
                      </a:r>
                      <a:r>
                        <a:rPr lang="de-DE" sz="1600" b="1" i="0" u="none" strike="noStrike" dirty="0" err="1">
                          <a:solidFill>
                            <a:srgbClr val="000000"/>
                          </a:solidFill>
                          <a:effectLst/>
                          <a:latin typeface="Calibri"/>
                        </a:rPr>
                        <a:t>of</a:t>
                      </a:r>
                      <a:r>
                        <a:rPr lang="de-DE" sz="1600" b="1" i="0" u="none" strike="noStrike" dirty="0">
                          <a:solidFill>
                            <a:srgbClr val="000000"/>
                          </a:solidFill>
                          <a:effectLst/>
                          <a:latin typeface="Calibri"/>
                        </a:rPr>
                        <a:t>-Speech Tags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a:rPr>
                        <a:t>Generalized POS Tags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CC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Conjunction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CD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Number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DT, PDT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da-DK" sz="1600" b="0" i="0" u="none" strike="noStrike" dirty="0">
                          <a:solidFill>
                            <a:srgbClr val="000000"/>
                          </a:solidFill>
                          <a:effectLst/>
                          <a:latin typeface="Calibri"/>
                        </a:rPr>
                        <a:t>Determiner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IN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Preposition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JJ, JJR,JJS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fr-FR" sz="1600" b="0" i="0" u="none" strike="noStrike" dirty="0">
                          <a:solidFill>
                            <a:srgbClr val="000000"/>
                          </a:solidFill>
                          <a:effectLst/>
                          <a:latin typeface="Calibri"/>
                        </a:rPr>
                        <a:t>Adjective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NN,NNS,NNP,NNPS,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Noun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POS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Possessive ending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PRP, PRP$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P</a:t>
                      </a:r>
                      <a:r>
                        <a:rPr lang="en-US" sz="1600" b="0" i="0" u="none" strike="noStrike" dirty="0" smtClean="0">
                          <a:solidFill>
                            <a:srgbClr val="000000"/>
                          </a:solidFill>
                          <a:effectLst/>
                          <a:latin typeface="Calibri"/>
                        </a:rPr>
                        <a:t>ronoun</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RB, RBR, RBS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de-DE" sz="1600" b="0" i="0" u="none" strike="noStrike" dirty="0">
                          <a:solidFill>
                            <a:srgbClr val="000000"/>
                          </a:solidFill>
                          <a:effectLst/>
                          <a:latin typeface="Calibri"/>
                        </a:rPr>
                        <a:t>Adverb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RP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fr-FR" sz="1600" b="0" i="0" u="none" strike="noStrike" dirty="0" err="1">
                          <a:solidFill>
                            <a:srgbClr val="000000"/>
                          </a:solidFill>
                          <a:effectLst/>
                          <a:latin typeface="Calibri"/>
                        </a:rPr>
                        <a:t>Particle</a:t>
                      </a:r>
                      <a:endParaRPr lang="fr-FR"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UH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hu-HU" sz="1600" b="0" i="0" u="none" strike="noStrike" dirty="0">
                          <a:solidFill>
                            <a:srgbClr val="000000"/>
                          </a:solidFill>
                          <a:effectLst/>
                          <a:latin typeface="Calibri"/>
                        </a:rPr>
                        <a:t>Interjection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VB,VBD,VBG, VBN, VBP, VBZ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de-DE" sz="1600" b="0" i="0" u="none" strike="noStrike" dirty="0">
                          <a:solidFill>
                            <a:srgbClr val="000000"/>
                          </a:solidFill>
                          <a:effectLst/>
                          <a:latin typeface="Calibri"/>
                        </a:rPr>
                        <a:t>Verb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WDT, WP, WP$, WRB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nl-NL" sz="1600" b="0" i="0" u="none" strike="noStrike" dirty="0">
                          <a:solidFill>
                            <a:srgbClr val="000000"/>
                          </a:solidFill>
                          <a:effectLst/>
                          <a:latin typeface="Calibri"/>
                        </a:rPr>
                        <a:t>Wh-</a:t>
                      </a:r>
                      <a:r>
                        <a:rPr lang="nl-NL" sz="1600" b="0" i="0" u="none" strike="noStrike" dirty="0" err="1">
                          <a:solidFill>
                            <a:srgbClr val="000000"/>
                          </a:solidFill>
                          <a:effectLst/>
                          <a:latin typeface="Calibri"/>
                        </a:rPr>
                        <a:t>words</a:t>
                      </a:r>
                      <a:endParaRPr lang="nl-NL"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marL="91440" algn="l" fontAlgn="b"/>
                      <a:r>
                        <a:rPr lang="en-US" sz="1600" b="0" i="0" u="none" strike="noStrike" dirty="0">
                          <a:solidFill>
                            <a:srgbClr val="000000"/>
                          </a:solidFill>
                          <a:effectLst/>
                          <a:latin typeface="Calibri"/>
                        </a:rPr>
                        <a:t>EX, FW, LS, MD, SYM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b"/>
                      <a:r>
                        <a:rPr lang="en-US" sz="1600" b="0" i="0" u="none" strike="noStrike" dirty="0">
                          <a:solidFill>
                            <a:srgbClr val="000000"/>
                          </a:solidFill>
                          <a:effectLst/>
                          <a:latin typeface="Calibri"/>
                        </a:rPr>
                        <a:t>Others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575">
                <a:tc>
                  <a:txBody>
                    <a:bodyPr/>
                    <a:lstStyle/>
                    <a:p>
                      <a:pPr algn="r" fontAlgn="b"/>
                      <a:r>
                        <a:rPr lang="en-US" sz="1600" b="0" i="0" u="none" strike="noStrike" dirty="0">
                          <a:solidFill>
                            <a:srgbClr val="000000"/>
                          </a:solidFill>
                          <a:effectLst/>
                          <a:latin typeface="Calibri"/>
                        </a:rPr>
                        <a:t>Total</a:t>
                      </a:r>
                      <a:r>
                        <a:rPr lang="en-US" sz="1600" b="0" i="0" u="none" strike="noStrike" dirty="0" smtClean="0">
                          <a:solidFill>
                            <a:srgbClr val="000000"/>
                          </a:solidFill>
                          <a:effectLst/>
                          <a:latin typeface="Calibri"/>
                        </a:rPr>
                        <a:t>:  </a:t>
                      </a:r>
                      <a:r>
                        <a:rPr lang="en-US" sz="1600" b="0" i="0" u="none" strike="noStrike" dirty="0">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a:rPr>
                        <a:t>Total</a:t>
                      </a:r>
                      <a:r>
                        <a:rPr lang="en-US" sz="1600" b="0" i="0" u="none" strike="noStrike" dirty="0" smtClean="0">
                          <a:solidFill>
                            <a:srgbClr val="000000"/>
                          </a:solidFill>
                          <a:effectLst/>
                          <a:latin typeface="Calibri"/>
                        </a:rPr>
                        <a:t>: 15</a:t>
                      </a:r>
                      <a:endParaRPr lang="en-US" sz="16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02D70044-0CA6-4FFD-872C-C9DAD7BA926A}" type="slidenum">
              <a:rPr lang="en-US" smtClean="0"/>
              <a:pPr/>
              <a:t>43</a:t>
            </a:fld>
            <a:endParaRPr lang="en-US"/>
          </a:p>
        </p:txBody>
      </p:sp>
      <p:sp>
        <p:nvSpPr>
          <p:cNvPr id="6" name="TextBox 5"/>
          <p:cNvSpPr txBox="1"/>
          <p:nvPr/>
        </p:nvSpPr>
        <p:spPr>
          <a:xfrm>
            <a:off x="914400" y="6172200"/>
            <a:ext cx="7467600" cy="430887"/>
          </a:xfrm>
          <a:prstGeom prst="rect">
            <a:avLst/>
          </a:prstGeom>
          <a:noFill/>
        </p:spPr>
        <p:txBody>
          <a:bodyPr wrap="square" rtlCol="0">
            <a:spAutoFit/>
          </a:bodyPr>
          <a:lstStyle/>
          <a:p>
            <a:r>
              <a:rPr lang="en-US" sz="1100" dirty="0" smtClean="0"/>
              <a:t>*</a:t>
            </a:r>
            <a:r>
              <a:rPr lang="en-US" sz="1100" dirty="0" err="1" smtClean="0"/>
              <a:t>StanfordCoreNLP:</a:t>
            </a:r>
            <a:r>
              <a:rPr lang="en-US" sz="1100" dirty="0" err="1" smtClean="0">
                <a:hlinkClick r:id="rId2"/>
              </a:rPr>
              <a:t>http</a:t>
            </a:r>
            <a:r>
              <a:rPr lang="en-US" sz="1100" dirty="0" smtClean="0">
                <a:hlinkClick r:id="rId2"/>
              </a:rPr>
              <a:t>://</a:t>
            </a:r>
            <a:r>
              <a:rPr lang="en-US" sz="1100" dirty="0" err="1" smtClean="0">
                <a:hlinkClick r:id="rId2"/>
              </a:rPr>
              <a:t>nlp.stanford.edu</a:t>
            </a:r>
            <a:r>
              <a:rPr lang="en-US" sz="1100" dirty="0" smtClean="0">
                <a:hlinkClick r:id="rId2"/>
              </a:rPr>
              <a:t>/software/</a:t>
            </a:r>
            <a:r>
              <a:rPr lang="en-US" sz="1100" dirty="0" err="1" smtClean="0">
                <a:hlinkClick r:id="rId2"/>
              </a:rPr>
              <a:t>corenlp.shtml</a:t>
            </a:r>
            <a:endParaRPr lang="en-US" sz="1100" dirty="0" smtClean="0"/>
          </a:p>
          <a:p>
            <a:r>
              <a:rPr lang="en-US" sz="1100" dirty="0" smtClean="0"/>
              <a:t>*Penn Tree Bank Guideline: </a:t>
            </a:r>
            <a:r>
              <a:rPr lang="en-US" sz="1100" dirty="0" smtClean="0">
                <a:hlinkClick r:id="rId3"/>
              </a:rPr>
              <a:t>http://repository.upenn.edu/cgi/viewcontent.cgi?article=1603&amp;context=cis_reports</a:t>
            </a:r>
            <a:endParaRPr lang="en-US" sz="1100" dirty="0"/>
          </a:p>
        </p:txBody>
      </p:sp>
    </p:spTree>
    <p:extLst>
      <p:ext uri="{BB962C8B-B14F-4D97-AF65-F5344CB8AC3E}">
        <p14:creationId xmlns:p14="http://schemas.microsoft.com/office/powerpoint/2010/main" val="28519416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Adverse Drug Event Extraction: Statistical Learning</a:t>
            </a:r>
            <a:endParaRPr lang="en-US" dirty="0"/>
          </a:p>
        </p:txBody>
      </p:sp>
      <p:sp>
        <p:nvSpPr>
          <p:cNvPr id="3" name="Content Placeholder 2"/>
          <p:cNvSpPr>
            <a:spLocks noGrp="1"/>
          </p:cNvSpPr>
          <p:nvPr>
            <p:ph idx="1"/>
          </p:nvPr>
        </p:nvSpPr>
        <p:spPr>
          <a:xfrm>
            <a:off x="381000" y="1371600"/>
            <a:ext cx="8229600" cy="2438399"/>
          </a:xfrm>
        </p:spPr>
        <p:txBody>
          <a:bodyPr>
            <a:noAutofit/>
          </a:bodyPr>
          <a:lstStyle/>
          <a:p>
            <a:pPr>
              <a:buNone/>
            </a:pPr>
            <a:r>
              <a:rPr lang="en-US" sz="2400" b="1" dirty="0" smtClean="0">
                <a:solidFill>
                  <a:srgbClr val="FF0000"/>
                </a:solidFill>
              </a:rPr>
              <a:t>Shortest Dependency Path Kernel function</a:t>
            </a:r>
          </a:p>
          <a:p>
            <a:r>
              <a:rPr lang="en-US" sz="2400" dirty="0" smtClean="0"/>
              <a:t>If x=x1x2…</a:t>
            </a:r>
            <a:r>
              <a:rPr lang="en-US" sz="2400" dirty="0" err="1" smtClean="0"/>
              <a:t>xm</a:t>
            </a:r>
            <a:r>
              <a:rPr lang="en-US" sz="2400" dirty="0" smtClean="0"/>
              <a:t> and y=y1y2..yn are two relation examples, where xi denotes the set of word classes corresponding to position </a:t>
            </a:r>
            <a:r>
              <a:rPr lang="en-US" sz="2400" dirty="0" err="1"/>
              <a:t>i</a:t>
            </a:r>
            <a:r>
              <a:rPr lang="en-US" sz="2400" dirty="0" smtClean="0"/>
              <a:t>, the kernel function is computed as in equation below (</a:t>
            </a:r>
            <a:r>
              <a:rPr lang="en-US" sz="2400" dirty="0" err="1" smtClean="0"/>
              <a:t>Bunescu</a:t>
            </a:r>
            <a:r>
              <a:rPr lang="en-US" sz="2400" dirty="0" smtClean="0"/>
              <a:t> et al. 2005).</a:t>
            </a:r>
          </a:p>
        </p:txBody>
      </p:sp>
      <p:sp>
        <p:nvSpPr>
          <p:cNvPr id="4" name="Slide Number Placeholder 3"/>
          <p:cNvSpPr>
            <a:spLocks noGrp="1"/>
          </p:cNvSpPr>
          <p:nvPr>
            <p:ph type="sldNum" sz="quarter" idx="12"/>
          </p:nvPr>
        </p:nvSpPr>
        <p:spPr/>
        <p:txBody>
          <a:bodyPr/>
          <a:lstStyle/>
          <a:p>
            <a:fld id="{02D70044-0CA6-4FFD-872C-C9DAD7BA926A}" type="slidenum">
              <a:rPr lang="en-US" smtClean="0"/>
              <a:pPr/>
              <a:t>44</a:t>
            </a:fld>
            <a:endParaRPr lang="en-US"/>
          </a:p>
        </p:txBody>
      </p:sp>
      <p:pic>
        <p:nvPicPr>
          <p:cNvPr id="59395" name="Picture 3"/>
          <p:cNvPicPr>
            <a:picLocks noChangeAspect="1" noChangeArrowheads="1"/>
          </p:cNvPicPr>
          <p:nvPr/>
        </p:nvPicPr>
        <p:blipFill>
          <a:blip r:embed="rId3" cstate="print"/>
          <a:srcRect/>
          <a:stretch>
            <a:fillRect/>
          </a:stretch>
        </p:blipFill>
        <p:spPr bwMode="auto">
          <a:xfrm>
            <a:off x="2362200" y="3657600"/>
            <a:ext cx="4137678" cy="1107798"/>
          </a:xfrm>
          <a:prstGeom prst="rect">
            <a:avLst/>
          </a:prstGeom>
          <a:noFill/>
          <a:ln w="9525">
            <a:noFill/>
            <a:miter lim="800000"/>
            <a:headEnd/>
            <a:tailEnd/>
          </a:ln>
        </p:spPr>
      </p:pic>
      <p:grpSp>
        <p:nvGrpSpPr>
          <p:cNvPr id="11" name="Group 10"/>
          <p:cNvGrpSpPr/>
          <p:nvPr/>
        </p:nvGrpSpPr>
        <p:grpSpPr>
          <a:xfrm>
            <a:off x="838200" y="4992914"/>
            <a:ext cx="8077200" cy="417286"/>
            <a:chOff x="762000" y="5450114"/>
            <a:chExt cx="8077200" cy="417286"/>
          </a:xfrm>
        </p:grpSpPr>
        <p:graphicFrame>
          <p:nvGraphicFramePr>
            <p:cNvPr id="59397" name="Object 5"/>
            <p:cNvGraphicFramePr>
              <a:graphicFrameLocks noChangeAspect="1"/>
            </p:cNvGraphicFramePr>
            <p:nvPr/>
          </p:nvGraphicFramePr>
          <p:xfrm>
            <a:off x="762000" y="5450114"/>
            <a:ext cx="1752600" cy="417286"/>
          </p:xfrm>
          <a:graphic>
            <a:graphicData uri="http://schemas.openxmlformats.org/presentationml/2006/ole">
              <mc:AlternateContent xmlns:mc="http://schemas.openxmlformats.org/markup-compatibility/2006">
                <mc:Choice xmlns:v="urn:schemas-microsoft-com:vml" Requires="v">
                  <p:oleObj spid="_x0000_s20516" name="Equation" r:id="rId4" imgW="1193295" imgH="228738" progId="Equation.3">
                    <p:embed/>
                  </p:oleObj>
                </mc:Choice>
                <mc:Fallback>
                  <p:oleObj name="Equation" r:id="rId4" imgW="1193295" imgH="22873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450114"/>
                          <a:ext cx="1752600" cy="417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0" name="TextBox 9"/>
            <p:cNvSpPr txBox="1"/>
            <p:nvPr/>
          </p:nvSpPr>
          <p:spPr>
            <a:xfrm>
              <a:off x="2514600" y="5486400"/>
              <a:ext cx="6324600" cy="338554"/>
            </a:xfrm>
            <a:prstGeom prst="rect">
              <a:avLst/>
            </a:prstGeom>
            <a:noFill/>
          </p:spPr>
          <p:txBody>
            <a:bodyPr wrap="square" rtlCol="0">
              <a:spAutoFit/>
            </a:bodyPr>
            <a:lstStyle/>
            <a:p>
              <a:r>
                <a:rPr lang="en-US" sz="1600" dirty="0"/>
                <a:t>i</a:t>
              </a:r>
              <a:r>
                <a:rPr lang="en-US" sz="1600" dirty="0" smtClean="0"/>
                <a:t>s the number of common word classes between x</a:t>
              </a:r>
              <a:r>
                <a:rPr lang="en-US" sz="1600" baseline="-25000" dirty="0" smtClean="0"/>
                <a:t>i</a:t>
              </a:r>
              <a:r>
                <a:rPr lang="en-US" sz="1600" dirty="0" smtClean="0"/>
                <a:t> and </a:t>
              </a:r>
              <a:r>
                <a:rPr lang="en-US" sz="1600" dirty="0" err="1" smtClean="0"/>
                <a:t>y</a:t>
              </a:r>
              <a:r>
                <a:rPr lang="en-US" sz="1600" baseline="-25000" dirty="0" err="1" smtClean="0"/>
                <a:t>i</a:t>
              </a:r>
              <a:r>
                <a:rPr lang="en-US" sz="1600" dirty="0" smtClean="0"/>
                <a:t>.</a:t>
              </a:r>
              <a:endParaRPr lang="en-US" sz="1600" dirty="0"/>
            </a:p>
          </p:txBody>
        </p:sp>
      </p:grpSp>
    </p:spTree>
    <p:extLst>
      <p:ext uri="{BB962C8B-B14F-4D97-AF65-F5344CB8AC3E}">
        <p14:creationId xmlns:p14="http://schemas.microsoft.com/office/powerpoint/2010/main" val="12029789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Adverse drug event extraction: Semantic Filtering</a:t>
            </a:r>
            <a:endParaRPr lang="en-US" dirty="0"/>
          </a:p>
        </p:txBody>
      </p:sp>
      <p:sp>
        <p:nvSpPr>
          <p:cNvPr id="3" name="Content Placeholder 2"/>
          <p:cNvSpPr>
            <a:spLocks noGrp="1"/>
          </p:cNvSpPr>
          <p:nvPr>
            <p:ph idx="1"/>
          </p:nvPr>
        </p:nvSpPr>
        <p:spPr>
          <a:xfrm>
            <a:off x="838200" y="1752600"/>
            <a:ext cx="7467600" cy="4373563"/>
          </a:xfrm>
          <a:ln>
            <a:solidFill>
              <a:schemeClr val="tx1"/>
            </a:solidFill>
          </a:ln>
        </p:spPr>
        <p:txBody>
          <a:bodyPr>
            <a:normAutofit fontScale="62500" lnSpcReduction="20000"/>
          </a:bodyPr>
          <a:lstStyle/>
          <a:p>
            <a:pPr>
              <a:buNone/>
            </a:pPr>
            <a:r>
              <a:rPr lang="en-US" b="1" cap="all" dirty="0" smtClean="0"/>
              <a:t>Algorithm . </a:t>
            </a:r>
            <a:r>
              <a:rPr lang="en-US" cap="all" dirty="0" smtClean="0"/>
              <a:t>Semantic Filtering Algorithm</a:t>
            </a:r>
            <a:endParaRPr lang="en-US" b="1" cap="all" dirty="0" smtClean="0"/>
          </a:p>
          <a:p>
            <a:pPr>
              <a:buNone/>
            </a:pPr>
            <a:r>
              <a:rPr lang="en-US" b="1" dirty="0" smtClean="0"/>
              <a:t>Input:</a:t>
            </a:r>
            <a:r>
              <a:rPr lang="en-US" dirty="0" smtClean="0"/>
              <a:t> a relation instance </a:t>
            </a:r>
            <a:r>
              <a:rPr lang="en-US" dirty="0" err="1" smtClean="0"/>
              <a:t>i</a:t>
            </a:r>
            <a:r>
              <a:rPr lang="en-US" dirty="0" smtClean="0"/>
              <a:t> with a pair of related drug and medical events, </a:t>
            </a:r>
            <a:r>
              <a:rPr lang="en-US" i="1" dirty="0" smtClean="0"/>
              <a:t>R(drug, event).</a:t>
            </a:r>
            <a:r>
              <a:rPr lang="en-US" dirty="0" smtClean="0"/>
              <a:t> </a:t>
            </a:r>
          </a:p>
          <a:p>
            <a:pPr>
              <a:buNone/>
            </a:pPr>
            <a:r>
              <a:rPr lang="en-US" b="1" dirty="0" smtClean="0"/>
              <a:t>Output:</a:t>
            </a:r>
            <a:r>
              <a:rPr lang="en-US" dirty="0" smtClean="0"/>
              <a:t> The relation type. </a:t>
            </a:r>
          </a:p>
          <a:p>
            <a:pPr>
              <a:buNone/>
            </a:pPr>
            <a:r>
              <a:rPr lang="en-US" b="1" dirty="0" smtClean="0"/>
              <a:t>If</a:t>
            </a:r>
            <a:r>
              <a:rPr lang="en-US" dirty="0" smtClean="0"/>
              <a:t> drug exists </a:t>
            </a:r>
            <a:r>
              <a:rPr lang="en-US" b="1" dirty="0" smtClean="0"/>
              <a:t>in</a:t>
            </a:r>
            <a:r>
              <a:rPr lang="en-US" dirty="0" smtClean="0"/>
              <a:t> FAERS:</a:t>
            </a:r>
            <a:endParaRPr lang="en-US" b="1" dirty="0" smtClean="0"/>
          </a:p>
          <a:p>
            <a:pPr>
              <a:buNone/>
            </a:pPr>
            <a:r>
              <a:rPr lang="en-US" dirty="0" smtClean="0"/>
              <a:t>	</a:t>
            </a:r>
            <a:r>
              <a:rPr lang="en-US" i="1" dirty="0" smtClean="0"/>
              <a:t>Get</a:t>
            </a:r>
            <a:r>
              <a:rPr lang="en-US" dirty="0" smtClean="0"/>
              <a:t> indication list </a:t>
            </a:r>
            <a:r>
              <a:rPr lang="en-US" b="1" dirty="0" smtClean="0"/>
              <a:t>for</a:t>
            </a:r>
            <a:r>
              <a:rPr lang="en-US" dirty="0" smtClean="0"/>
              <a:t> drug;</a:t>
            </a:r>
            <a:endParaRPr lang="en-US" b="1" dirty="0" smtClean="0"/>
          </a:p>
          <a:p>
            <a:pPr>
              <a:buNone/>
            </a:pPr>
            <a:r>
              <a:rPr lang="en-US" dirty="0" smtClean="0"/>
              <a:t>	</a:t>
            </a:r>
            <a:r>
              <a:rPr lang="en-US" b="1" dirty="0" smtClean="0">
                <a:solidFill>
                  <a:srgbClr val="FF0000"/>
                </a:solidFill>
              </a:rPr>
              <a:t>For</a:t>
            </a:r>
            <a:r>
              <a:rPr lang="en-US" dirty="0" smtClean="0">
                <a:solidFill>
                  <a:srgbClr val="FF0000"/>
                </a:solidFill>
              </a:rPr>
              <a:t> indication </a:t>
            </a:r>
            <a:r>
              <a:rPr lang="en-US" b="1" dirty="0" smtClean="0">
                <a:solidFill>
                  <a:srgbClr val="FF0000"/>
                </a:solidFill>
              </a:rPr>
              <a:t>in</a:t>
            </a:r>
            <a:r>
              <a:rPr lang="en-US" dirty="0" smtClean="0">
                <a:solidFill>
                  <a:srgbClr val="FF0000"/>
                </a:solidFill>
              </a:rPr>
              <a:t> indication list:</a:t>
            </a:r>
            <a:endParaRPr lang="en-US" b="1" dirty="0" smtClean="0">
              <a:solidFill>
                <a:srgbClr val="FF0000"/>
              </a:solidFill>
            </a:endParaRPr>
          </a:p>
          <a:p>
            <a:pPr>
              <a:buNone/>
            </a:pPr>
            <a:r>
              <a:rPr lang="en-US" dirty="0" smtClean="0">
                <a:solidFill>
                  <a:srgbClr val="FF0000"/>
                </a:solidFill>
              </a:rPr>
              <a:t>		</a:t>
            </a:r>
            <a:r>
              <a:rPr lang="en-US" b="1" dirty="0" smtClean="0">
                <a:solidFill>
                  <a:srgbClr val="FF0000"/>
                </a:solidFill>
              </a:rPr>
              <a:t>If</a:t>
            </a:r>
            <a:r>
              <a:rPr lang="en-US" dirty="0" smtClean="0">
                <a:solidFill>
                  <a:srgbClr val="FF0000"/>
                </a:solidFill>
              </a:rPr>
              <a:t> event= indication:</a:t>
            </a:r>
            <a:endParaRPr lang="en-US" b="1" dirty="0" smtClean="0">
              <a:solidFill>
                <a:srgbClr val="FF0000"/>
              </a:solidFill>
            </a:endParaRPr>
          </a:p>
          <a:p>
            <a:pPr>
              <a:buNone/>
            </a:pPr>
            <a:r>
              <a:rPr lang="en-US" dirty="0" smtClean="0">
                <a:solidFill>
                  <a:srgbClr val="FF0000"/>
                </a:solidFill>
              </a:rPr>
              <a:t>			</a:t>
            </a:r>
            <a:r>
              <a:rPr lang="en-US" b="1" dirty="0" smtClean="0">
                <a:solidFill>
                  <a:srgbClr val="FF0000"/>
                </a:solidFill>
              </a:rPr>
              <a:t>Return</a:t>
            </a:r>
            <a:r>
              <a:rPr lang="en-US" dirty="0" smtClean="0">
                <a:solidFill>
                  <a:srgbClr val="FF0000"/>
                </a:solidFill>
              </a:rPr>
              <a:t> </a:t>
            </a:r>
            <a:r>
              <a:rPr lang="en-US" i="1" dirty="0" smtClean="0">
                <a:solidFill>
                  <a:srgbClr val="FF0000"/>
                </a:solidFill>
              </a:rPr>
              <a:t>R(drug, event) </a:t>
            </a:r>
            <a:r>
              <a:rPr lang="en-US" dirty="0" smtClean="0">
                <a:solidFill>
                  <a:srgbClr val="FF0000"/>
                </a:solidFill>
              </a:rPr>
              <a:t>= ‘Drug Indication’;</a:t>
            </a:r>
            <a:endParaRPr lang="en-US" b="1" dirty="0" smtClean="0">
              <a:solidFill>
                <a:srgbClr val="FF0000"/>
              </a:solidFill>
            </a:endParaRPr>
          </a:p>
          <a:p>
            <a:pPr>
              <a:buNone/>
            </a:pPr>
            <a:r>
              <a:rPr lang="en-US" dirty="0" smtClean="0">
                <a:solidFill>
                  <a:srgbClr val="FF0000"/>
                </a:solidFill>
              </a:rPr>
              <a:t>	</a:t>
            </a:r>
            <a:r>
              <a:rPr lang="en-US" b="1" dirty="0" smtClean="0">
                <a:solidFill>
                  <a:srgbClr val="FF0000"/>
                </a:solidFill>
              </a:rPr>
              <a:t>For</a:t>
            </a:r>
            <a:r>
              <a:rPr lang="en-US" dirty="0" smtClean="0">
                <a:solidFill>
                  <a:srgbClr val="FF0000"/>
                </a:solidFill>
              </a:rPr>
              <a:t> rule </a:t>
            </a:r>
            <a:r>
              <a:rPr lang="en-US" b="1" dirty="0" smtClean="0">
                <a:solidFill>
                  <a:srgbClr val="FF0000"/>
                </a:solidFill>
              </a:rPr>
              <a:t>in</a:t>
            </a:r>
            <a:r>
              <a:rPr lang="en-US" dirty="0" smtClean="0">
                <a:solidFill>
                  <a:srgbClr val="FF0000"/>
                </a:solidFill>
              </a:rPr>
              <a:t> </a:t>
            </a:r>
            <a:r>
              <a:rPr lang="en-US" dirty="0" err="1" smtClean="0">
                <a:solidFill>
                  <a:srgbClr val="FF0000"/>
                </a:solidFill>
              </a:rPr>
              <a:t>NegEX</a:t>
            </a:r>
            <a:r>
              <a:rPr lang="en-US" dirty="0" smtClean="0">
                <a:solidFill>
                  <a:srgbClr val="FF0000"/>
                </a:solidFill>
              </a:rPr>
              <a:t>:</a:t>
            </a:r>
            <a:endParaRPr lang="en-US" b="1" dirty="0" smtClean="0">
              <a:solidFill>
                <a:srgbClr val="FF0000"/>
              </a:solidFill>
            </a:endParaRPr>
          </a:p>
          <a:p>
            <a:pPr>
              <a:buNone/>
            </a:pPr>
            <a:r>
              <a:rPr lang="en-US" dirty="0" smtClean="0">
                <a:solidFill>
                  <a:srgbClr val="FF0000"/>
                </a:solidFill>
              </a:rPr>
              <a:t>		</a:t>
            </a:r>
            <a:r>
              <a:rPr lang="en-US" b="1" dirty="0" smtClean="0">
                <a:solidFill>
                  <a:srgbClr val="FF0000"/>
                </a:solidFill>
              </a:rPr>
              <a:t>If</a:t>
            </a:r>
            <a:r>
              <a:rPr lang="en-US" dirty="0" smtClean="0">
                <a:solidFill>
                  <a:srgbClr val="FF0000"/>
                </a:solidFill>
              </a:rPr>
              <a:t> relation instance </a:t>
            </a:r>
            <a:r>
              <a:rPr lang="en-US" dirty="0" err="1" smtClean="0">
                <a:solidFill>
                  <a:srgbClr val="FF0000"/>
                </a:solidFill>
              </a:rPr>
              <a:t>i</a:t>
            </a:r>
            <a:r>
              <a:rPr lang="en-US" dirty="0" smtClean="0">
                <a:solidFill>
                  <a:srgbClr val="FF0000"/>
                </a:solidFill>
              </a:rPr>
              <a:t> </a:t>
            </a:r>
            <a:r>
              <a:rPr lang="en-US" i="1" dirty="0" smtClean="0">
                <a:solidFill>
                  <a:srgbClr val="FF0000"/>
                </a:solidFill>
              </a:rPr>
              <a:t>matches</a:t>
            </a:r>
            <a:r>
              <a:rPr lang="en-US" dirty="0" smtClean="0">
                <a:solidFill>
                  <a:srgbClr val="FF0000"/>
                </a:solidFill>
              </a:rPr>
              <a:t> rule:</a:t>
            </a:r>
            <a:endParaRPr lang="en-US" b="1" dirty="0" smtClean="0">
              <a:solidFill>
                <a:srgbClr val="FF0000"/>
              </a:solidFill>
            </a:endParaRPr>
          </a:p>
          <a:p>
            <a:pPr>
              <a:buNone/>
            </a:pPr>
            <a:r>
              <a:rPr lang="en-US" dirty="0" smtClean="0">
                <a:solidFill>
                  <a:srgbClr val="FF0000"/>
                </a:solidFill>
              </a:rPr>
              <a:t>			</a:t>
            </a:r>
            <a:r>
              <a:rPr lang="en-US" b="1" dirty="0" smtClean="0">
                <a:solidFill>
                  <a:srgbClr val="FF0000"/>
                </a:solidFill>
              </a:rPr>
              <a:t>Return</a:t>
            </a:r>
            <a:r>
              <a:rPr lang="en-US" dirty="0" smtClean="0">
                <a:solidFill>
                  <a:srgbClr val="FF0000"/>
                </a:solidFill>
              </a:rPr>
              <a:t> </a:t>
            </a:r>
            <a:r>
              <a:rPr lang="en-US" i="1" dirty="0" smtClean="0">
                <a:solidFill>
                  <a:srgbClr val="FF0000"/>
                </a:solidFill>
              </a:rPr>
              <a:t>R(drug, event) </a:t>
            </a:r>
            <a:r>
              <a:rPr lang="en-US" dirty="0" smtClean="0">
                <a:solidFill>
                  <a:srgbClr val="FF0000"/>
                </a:solidFill>
              </a:rPr>
              <a:t>= ‘Negated Adverse Drug Event’;</a:t>
            </a:r>
            <a:endParaRPr lang="en-US" b="1" dirty="0" smtClean="0">
              <a:solidFill>
                <a:srgbClr val="FF0000"/>
              </a:solidFill>
            </a:endParaRPr>
          </a:p>
          <a:p>
            <a:pPr>
              <a:buNone/>
            </a:pPr>
            <a:r>
              <a:rPr lang="en-US" dirty="0" smtClean="0"/>
              <a:t>	</a:t>
            </a:r>
            <a:r>
              <a:rPr lang="en-US" b="1" dirty="0" smtClean="0"/>
              <a:t>Return </a:t>
            </a:r>
            <a:r>
              <a:rPr lang="en-US" i="1" dirty="0" smtClean="0"/>
              <a:t>R(drug, event) </a:t>
            </a:r>
            <a:r>
              <a:rPr lang="en-US" dirty="0" smtClean="0"/>
              <a:t>= ‘Adverse Drug Event’; </a:t>
            </a:r>
          </a:p>
          <a:p>
            <a:endParaRPr lang="en-US"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45</a:t>
            </a:fld>
            <a:endParaRPr lang="en-US"/>
          </a:p>
        </p:txBody>
      </p:sp>
    </p:spTree>
    <p:extLst>
      <p:ext uri="{BB962C8B-B14F-4D97-AF65-F5344CB8AC3E}">
        <p14:creationId xmlns:p14="http://schemas.microsoft.com/office/powerpoint/2010/main" val="4859897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Source Classification</a:t>
            </a:r>
            <a:endParaRPr lang="en-US" dirty="0"/>
          </a:p>
        </p:txBody>
      </p:sp>
      <p:sp>
        <p:nvSpPr>
          <p:cNvPr id="3" name="Content Placeholder 2"/>
          <p:cNvSpPr>
            <a:spLocks noGrp="1"/>
          </p:cNvSpPr>
          <p:nvPr>
            <p:ph idx="1"/>
          </p:nvPr>
        </p:nvSpPr>
        <p:spPr>
          <a:xfrm>
            <a:off x="457200" y="1295400"/>
            <a:ext cx="8382000" cy="5257800"/>
          </a:xfrm>
        </p:spPr>
        <p:txBody>
          <a:bodyPr>
            <a:noAutofit/>
          </a:bodyPr>
          <a:lstStyle/>
          <a:p>
            <a:r>
              <a:rPr lang="en-US" sz="2400" dirty="0" smtClean="0">
                <a:solidFill>
                  <a:srgbClr val="FF0000"/>
                </a:solidFill>
              </a:rPr>
              <a:t>We adopted BOW features and </a:t>
            </a:r>
            <a:r>
              <a:rPr lang="en-US" sz="2400" dirty="0" err="1" smtClean="0">
                <a:solidFill>
                  <a:srgbClr val="FF0000"/>
                </a:solidFill>
              </a:rPr>
              <a:t>Transductive</a:t>
            </a:r>
            <a:r>
              <a:rPr lang="en-US" sz="2400" dirty="0" smtClean="0">
                <a:solidFill>
                  <a:srgbClr val="FF0000"/>
                </a:solidFill>
              </a:rPr>
              <a:t> Support Vector Machines for classification. </a:t>
            </a:r>
          </a:p>
          <a:p>
            <a:pPr lvl="1"/>
            <a:r>
              <a:rPr lang="en-US" sz="2400" dirty="0" smtClean="0"/>
              <a:t>Semi-supervised classification methods such as </a:t>
            </a:r>
            <a:r>
              <a:rPr lang="en-US" sz="2400" dirty="0" err="1" smtClean="0"/>
              <a:t>Transductive</a:t>
            </a:r>
            <a:r>
              <a:rPr lang="en-US" sz="2400" dirty="0" smtClean="0"/>
              <a:t> SVM, which leverages both labeled and unlabeled data can build the model with a small set of annotated data and conduct </a:t>
            </a:r>
            <a:r>
              <a:rPr lang="en-US" sz="2400" dirty="0" err="1" smtClean="0"/>
              <a:t>transductive</a:t>
            </a:r>
            <a:r>
              <a:rPr lang="en-US" sz="2400" dirty="0" smtClean="0"/>
              <a:t> inference in unlabeled data (</a:t>
            </a:r>
            <a:r>
              <a:rPr lang="en-US" sz="2400" dirty="0" err="1" smtClean="0"/>
              <a:t>Joachims</a:t>
            </a:r>
            <a:r>
              <a:rPr lang="en-US" sz="2400" dirty="0" smtClean="0"/>
              <a:t> 1999).  </a:t>
            </a:r>
          </a:p>
          <a:p>
            <a:pPr lvl="1"/>
            <a:r>
              <a:rPr lang="en-US" sz="2400" dirty="0" smtClean="0"/>
              <a:t>It is more scalable than traditional supervised methods because of the large amount of unlabeled data available in social media.</a:t>
            </a:r>
            <a:endParaRPr lang="en-US" sz="24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46</a:t>
            </a:fld>
            <a:endParaRPr lang="en-US" dirty="0"/>
          </a:p>
        </p:txBody>
      </p:sp>
    </p:spTree>
    <p:extLst>
      <p:ext uri="{BB962C8B-B14F-4D97-AF65-F5344CB8AC3E}">
        <p14:creationId xmlns:p14="http://schemas.microsoft.com/office/powerpoint/2010/main" val="2155495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Hypotheses</a:t>
            </a:r>
            <a:endParaRPr lang="en-US" dirty="0"/>
          </a:p>
        </p:txBody>
      </p:sp>
      <p:sp>
        <p:nvSpPr>
          <p:cNvPr id="3" name="Content Placeholder 2"/>
          <p:cNvSpPr>
            <a:spLocks noGrp="1"/>
          </p:cNvSpPr>
          <p:nvPr>
            <p:ph idx="1"/>
          </p:nvPr>
        </p:nvSpPr>
        <p:spPr/>
        <p:txBody>
          <a:bodyPr>
            <a:normAutofit/>
          </a:bodyPr>
          <a:lstStyle/>
          <a:p>
            <a:pPr hangingPunct="0"/>
            <a:r>
              <a:rPr lang="en-US" sz="2400" dirty="0" smtClean="0"/>
              <a:t>H1a. </a:t>
            </a:r>
            <a:r>
              <a:rPr lang="en-US" sz="2400" dirty="0" smtClean="0">
                <a:solidFill>
                  <a:srgbClr val="FF0000"/>
                </a:solidFill>
              </a:rPr>
              <a:t>Statistical learning methods (SL) </a:t>
            </a:r>
            <a:r>
              <a:rPr lang="en-US" sz="2400" dirty="0" smtClean="0"/>
              <a:t>in adverse drug event extraction will outperform the baseline </a:t>
            </a:r>
            <a:r>
              <a:rPr lang="en-US" sz="2400" dirty="0" smtClean="0">
                <a:solidFill>
                  <a:srgbClr val="FF0000"/>
                </a:solidFill>
              </a:rPr>
              <a:t>co-occurrence analysis  approach (CO)</a:t>
            </a:r>
            <a:r>
              <a:rPr lang="en-US" sz="2400" dirty="0" smtClean="0"/>
              <a:t>.</a:t>
            </a:r>
          </a:p>
          <a:p>
            <a:pPr hangingPunct="0"/>
            <a:endParaRPr lang="en-US" sz="2400" dirty="0" smtClean="0"/>
          </a:p>
          <a:p>
            <a:pPr hangingPunct="0"/>
            <a:r>
              <a:rPr lang="en-US" sz="2400" dirty="0" smtClean="0"/>
              <a:t>H1b. </a:t>
            </a:r>
            <a:r>
              <a:rPr lang="en-US" sz="2400" dirty="0" smtClean="0">
                <a:solidFill>
                  <a:srgbClr val="FF0000"/>
                </a:solidFill>
              </a:rPr>
              <a:t>Semantic filtering in adverse drug event extraction (SL+SF)</a:t>
            </a:r>
            <a:r>
              <a:rPr lang="en-US" sz="2400" dirty="0" smtClean="0"/>
              <a:t> will further improve the performance of </a:t>
            </a:r>
            <a:r>
              <a:rPr lang="en-US" sz="2400" dirty="0" smtClean="0">
                <a:solidFill>
                  <a:srgbClr val="FF0000"/>
                </a:solidFill>
              </a:rPr>
              <a:t>statistical learning based (SL)</a:t>
            </a:r>
            <a:r>
              <a:rPr lang="en-US" sz="2400" dirty="0" smtClean="0"/>
              <a:t> adverse drug event extraction. </a:t>
            </a:r>
          </a:p>
          <a:p>
            <a:pPr hangingPunct="0"/>
            <a:endParaRPr lang="en-US" sz="2400" dirty="0" smtClean="0"/>
          </a:p>
          <a:p>
            <a:pPr hangingPunct="0"/>
            <a:r>
              <a:rPr lang="en-US" sz="2400" dirty="0" smtClean="0"/>
              <a:t>H2. </a:t>
            </a:r>
            <a:r>
              <a:rPr lang="en-US" sz="2400" dirty="0" smtClean="0">
                <a:solidFill>
                  <a:srgbClr val="FF0000"/>
                </a:solidFill>
              </a:rPr>
              <a:t>Report source classification (RSC) </a:t>
            </a:r>
            <a:r>
              <a:rPr lang="en-US" sz="2400" dirty="0" smtClean="0"/>
              <a:t>can improve the results of patient adverse drug event report extraction as compared to not accounting for report source issues.</a:t>
            </a:r>
          </a:p>
          <a:p>
            <a:pPr lvl="1">
              <a:buNone/>
            </a:pPr>
            <a:endParaRPr lang="en-US" sz="2000" dirty="0" smtClean="0"/>
          </a:p>
          <a:p>
            <a:pPr lvl="1"/>
            <a:endParaRPr lang="en-US" sz="2000" dirty="0" smtClean="0"/>
          </a:p>
        </p:txBody>
      </p:sp>
      <p:sp>
        <p:nvSpPr>
          <p:cNvPr id="4" name="Slide Number Placeholder 3"/>
          <p:cNvSpPr>
            <a:spLocks noGrp="1"/>
          </p:cNvSpPr>
          <p:nvPr>
            <p:ph type="sldNum" sz="quarter" idx="12"/>
          </p:nvPr>
        </p:nvSpPr>
        <p:spPr/>
        <p:txBody>
          <a:bodyPr/>
          <a:lstStyle/>
          <a:p>
            <a:fld id="{02D70044-0CA6-4FFD-872C-C9DAD7BA926A}" type="slidenum">
              <a:rPr lang="en-US" smtClean="0"/>
              <a:pPr/>
              <a:t>47</a:t>
            </a:fld>
            <a:endParaRPr lang="en-US"/>
          </a:p>
        </p:txBody>
      </p:sp>
    </p:spTree>
    <p:extLst>
      <p:ext uri="{BB962C8B-B14F-4D97-AF65-F5344CB8AC3E}">
        <p14:creationId xmlns:p14="http://schemas.microsoft.com/office/powerpoint/2010/main" val="21279953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Test bed</a:t>
            </a:r>
            <a:endParaRPr lang="en-US" dirty="0"/>
          </a:p>
        </p:txBody>
      </p:sp>
      <p:sp>
        <p:nvSpPr>
          <p:cNvPr id="3" name="Content Placeholder 2"/>
          <p:cNvSpPr>
            <a:spLocks noGrp="1"/>
          </p:cNvSpPr>
          <p:nvPr>
            <p:ph idx="1"/>
          </p:nvPr>
        </p:nvSpPr>
        <p:spPr>
          <a:xfrm>
            <a:off x="228600" y="990600"/>
            <a:ext cx="8610600" cy="4525963"/>
          </a:xfrm>
        </p:spPr>
        <p:txBody>
          <a:bodyPr>
            <a:normAutofit/>
          </a:bodyPr>
          <a:lstStyle/>
          <a:p>
            <a:r>
              <a:rPr lang="en-US" sz="2000" dirty="0" smtClean="0"/>
              <a:t>Our test bed is developed from </a:t>
            </a:r>
            <a:r>
              <a:rPr lang="en-US" sz="2000" dirty="0" smtClean="0">
                <a:solidFill>
                  <a:srgbClr val="FF0000"/>
                </a:solidFill>
              </a:rPr>
              <a:t>three major diabetes patient forums in the United States, the </a:t>
            </a:r>
            <a:r>
              <a:rPr lang="en-US" sz="2000" b="1" dirty="0" smtClean="0">
                <a:solidFill>
                  <a:srgbClr val="FF0000"/>
                </a:solidFill>
              </a:rPr>
              <a:t>American Diabetes Association </a:t>
            </a:r>
            <a:r>
              <a:rPr lang="en-US" sz="2000" dirty="0" smtClean="0">
                <a:solidFill>
                  <a:srgbClr val="FF0000"/>
                </a:solidFill>
              </a:rPr>
              <a:t>online community, </a:t>
            </a:r>
            <a:r>
              <a:rPr lang="en-US" sz="2000" b="1" dirty="0" smtClean="0">
                <a:solidFill>
                  <a:srgbClr val="FF0000"/>
                </a:solidFill>
              </a:rPr>
              <a:t>Diabetes Forums</a:t>
            </a:r>
            <a:r>
              <a:rPr lang="en-US" sz="2000" dirty="0" smtClean="0">
                <a:solidFill>
                  <a:srgbClr val="FF0000"/>
                </a:solidFill>
              </a:rPr>
              <a:t>, and </a:t>
            </a:r>
            <a:r>
              <a:rPr lang="en-US" sz="2000" b="1" dirty="0" smtClean="0">
                <a:solidFill>
                  <a:srgbClr val="FF0000"/>
                </a:solidFill>
              </a:rPr>
              <a:t>Diabetes Forum</a:t>
            </a:r>
            <a:r>
              <a:rPr lang="en-US" sz="2000" dirty="0" smtClean="0">
                <a:solidFill>
                  <a:srgbClr val="FF0000"/>
                </a:solidFill>
              </a:rPr>
              <a:t>. </a:t>
            </a:r>
          </a:p>
          <a:p>
            <a:pPr lvl="1"/>
            <a:r>
              <a:rPr lang="en-US" sz="2000" dirty="0" smtClean="0"/>
              <a:t>Diabetes affects </a:t>
            </a:r>
            <a:r>
              <a:rPr lang="en-US" sz="2000" b="1" dirty="0" smtClean="0"/>
              <a:t>25.8 million </a:t>
            </a:r>
            <a:r>
              <a:rPr lang="en-US" sz="2000" dirty="0" smtClean="0"/>
              <a:t>people, </a:t>
            </a:r>
            <a:r>
              <a:rPr lang="en-US" sz="2000" b="1" dirty="0" smtClean="0"/>
              <a:t>or 8.3% of the American population</a:t>
            </a:r>
            <a:r>
              <a:rPr lang="en-US" sz="2000" dirty="0" smtClean="0"/>
              <a:t>. A large number of treatments exist to help control patients’ glucose level and prevent organ damage from hyperglycemia. However, many treatments have a number of adverse events that range from minor to serious, affecting patient safety to varying degrees.</a:t>
            </a:r>
          </a:p>
          <a:p>
            <a:pPr marL="457200" lvl="1" indent="0">
              <a:buNone/>
            </a:pPr>
            <a:endParaRPr lang="en-US" sz="1100" dirty="0" smtClean="0"/>
          </a:p>
          <a:p>
            <a:endParaRPr lang="en-US" sz="14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48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87097169"/>
              </p:ext>
            </p:extLst>
          </p:nvPr>
        </p:nvGraphicFramePr>
        <p:xfrm>
          <a:off x="381000" y="3886200"/>
          <a:ext cx="8610600" cy="1676400"/>
        </p:xfrm>
        <a:graphic>
          <a:graphicData uri="http://schemas.openxmlformats.org/drawingml/2006/table">
            <a:tbl>
              <a:tblPr/>
              <a:tblGrid>
                <a:gridCol w="1828800"/>
                <a:gridCol w="990600"/>
                <a:gridCol w="1371600"/>
                <a:gridCol w="1656178"/>
                <a:gridCol w="1419811"/>
                <a:gridCol w="1343611"/>
              </a:tblGrid>
              <a:tr h="441880">
                <a:tc>
                  <a:txBody>
                    <a:bodyPr/>
                    <a:lstStyle/>
                    <a:p>
                      <a:pPr algn="ctr" fontAlgn="b"/>
                      <a:r>
                        <a:rPr lang="de-DE" sz="1400" b="0" i="0" u="none" strike="noStrike" dirty="0">
                          <a:solidFill>
                            <a:srgbClr val="000000"/>
                          </a:solidFill>
                          <a:effectLst/>
                          <a:latin typeface="Calibri"/>
                        </a:rPr>
                        <a:t> Forum Name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Number of Posts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Number of Topics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Number of Member Profiles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Time Span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FF0000"/>
                          </a:solidFill>
                          <a:effectLst/>
                          <a:latin typeface="Calibri"/>
                        </a:rPr>
                        <a:t> Total Number of Sentences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720">
                <a:tc>
                  <a:txBody>
                    <a:bodyPr/>
                    <a:lstStyle/>
                    <a:p>
                      <a:pPr algn="ctr" fontAlgn="b"/>
                      <a:r>
                        <a:rPr lang="en-US" sz="1400" b="0" i="0" u="none" strike="noStrike" dirty="0">
                          <a:solidFill>
                            <a:srgbClr val="000000"/>
                          </a:solidFill>
                          <a:effectLst/>
                          <a:latin typeface="Calibri"/>
                        </a:rPr>
                        <a:t> American Diabetes Association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184,874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26,084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6,544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2009.2-2012.11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FF0000"/>
                          </a:solidFill>
                          <a:effectLst/>
                          <a:latin typeface="Calibri"/>
                        </a:rPr>
                        <a:t> 1,348,364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ctr" fontAlgn="b"/>
                      <a:r>
                        <a:rPr lang="hu-HU" sz="1400" b="0" i="0" u="none" strike="noStrike">
                          <a:solidFill>
                            <a:srgbClr val="000000"/>
                          </a:solidFill>
                          <a:effectLst/>
                          <a:latin typeface="Calibri"/>
                        </a:rPr>
                        <a:t> Diabetes Forums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FF0000"/>
                          </a:solidFill>
                          <a:effectLst/>
                          <a:latin typeface="Calibri"/>
                        </a:rPr>
                        <a:t> 568,684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45,830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12,075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2002.2-2012.11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3,303,804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4800">
                <a:tc>
                  <a:txBody>
                    <a:bodyPr/>
                    <a:lstStyle/>
                    <a:p>
                      <a:pPr algn="ctr" fontAlgn="b"/>
                      <a:r>
                        <a:rPr lang="hu-HU" sz="1400" b="0" i="0" u="none" strike="noStrike" dirty="0">
                          <a:solidFill>
                            <a:srgbClr val="000000"/>
                          </a:solidFill>
                          <a:effectLst/>
                          <a:latin typeface="Calibri"/>
                        </a:rPr>
                        <a:t> Diabetes Forum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67,444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6,474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3,007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2007.2-2012.11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422,355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914523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Evaluation on Medical Entity Extraction</a:t>
            </a:r>
            <a:endParaRPr lang="en-US" sz="3600" dirty="0"/>
          </a:p>
        </p:txBody>
      </p:sp>
      <p:sp>
        <p:nvSpPr>
          <p:cNvPr id="3" name="Content Placeholder 2"/>
          <p:cNvSpPr>
            <a:spLocks noGrp="1"/>
          </p:cNvSpPr>
          <p:nvPr>
            <p:ph idx="1"/>
          </p:nvPr>
        </p:nvSpPr>
        <p:spPr>
          <a:xfrm>
            <a:off x="457200" y="1371600"/>
            <a:ext cx="8305800" cy="5105400"/>
          </a:xfrm>
        </p:spPr>
        <p:txBody>
          <a:bodyPr>
            <a:noAutofit/>
          </a:bodyPr>
          <a:lstStyle/>
          <a:p>
            <a:endParaRPr lang="en-US" sz="1800" dirty="0" smtClean="0"/>
          </a:p>
          <a:p>
            <a:endParaRPr lang="en-US" sz="1800" dirty="0" smtClean="0"/>
          </a:p>
          <a:p>
            <a:endParaRPr lang="en-US" sz="1800" dirty="0" smtClean="0"/>
          </a:p>
          <a:p>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a:p>
          <a:p>
            <a:pPr marL="0" indent="0">
              <a:buNone/>
            </a:pPr>
            <a:endParaRPr lang="en-US" sz="1800" dirty="0"/>
          </a:p>
          <a:p>
            <a:r>
              <a:rPr lang="en-US" sz="2400" dirty="0" smtClean="0"/>
              <a:t>The performance of our system </a:t>
            </a:r>
            <a:r>
              <a:rPr lang="en-US" sz="2400" dirty="0" smtClean="0">
                <a:solidFill>
                  <a:srgbClr val="FF0000"/>
                </a:solidFill>
              </a:rPr>
              <a:t>(F-measure, 82%-92%) surpasses the best performance in prior studies (F-measure 73.9% ),</a:t>
            </a:r>
            <a:r>
              <a:rPr lang="en-US" sz="2400" dirty="0" smtClean="0"/>
              <a:t> which is achieved by applying UMLS and </a:t>
            </a:r>
            <a:r>
              <a:rPr lang="en-US" sz="2400" dirty="0" err="1" smtClean="0"/>
              <a:t>MedEffect</a:t>
            </a:r>
            <a:r>
              <a:rPr lang="en-US" sz="2400" dirty="0" smtClean="0"/>
              <a:t> to extract adverse events from </a:t>
            </a:r>
            <a:r>
              <a:rPr lang="en-US" sz="2400" dirty="0" err="1" smtClean="0"/>
              <a:t>DailyStrength</a:t>
            </a:r>
            <a:r>
              <a:rPr lang="en-US" sz="2400" dirty="0" smtClean="0"/>
              <a:t> (</a:t>
            </a:r>
            <a:r>
              <a:rPr lang="en-US" sz="2400" dirty="0" err="1" smtClean="0"/>
              <a:t>Leaman</a:t>
            </a:r>
            <a:r>
              <a:rPr lang="en-US" sz="2400" dirty="0" smtClean="0"/>
              <a:t> et al., 2010). </a:t>
            </a:r>
          </a:p>
          <a:p>
            <a:pPr marL="0" indent="0">
              <a:buNone/>
            </a:pPr>
            <a:endParaRPr lang="en-US" sz="1800" dirty="0"/>
          </a:p>
          <a:p>
            <a:pPr marL="0" indent="0">
              <a:buNone/>
            </a:pPr>
            <a:endParaRPr lang="en-US" sz="1800" dirty="0" smtClean="0"/>
          </a:p>
          <a:p>
            <a:pPr marL="0" indent="0">
              <a:buNone/>
            </a:pPr>
            <a:endParaRPr lang="en-US" sz="18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49</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366721611"/>
              </p:ext>
            </p:extLst>
          </p:nvPr>
        </p:nvGraphicFramePr>
        <p:xfrm>
          <a:off x="457200" y="1295400"/>
          <a:ext cx="8352014"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1891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1847851"/>
          </a:xfrm>
        </p:spPr>
        <p:txBody>
          <a:bodyPr>
            <a:normAutofit/>
          </a:bodyPr>
          <a:lstStyle/>
          <a:p>
            <a:r>
              <a:rPr lang="en-US" dirty="0" smtClean="0"/>
              <a:t>Health Big Data Analytics</a:t>
            </a:r>
            <a:endParaRPr lang="en-US" dirty="0"/>
          </a:p>
        </p:txBody>
      </p:sp>
      <p:sp>
        <p:nvSpPr>
          <p:cNvPr id="4" name="Subtitle 3"/>
          <p:cNvSpPr>
            <a:spLocks noGrp="1"/>
          </p:cNvSpPr>
          <p:nvPr>
            <p:ph type="subTitle" idx="1"/>
          </p:nvPr>
        </p:nvSpPr>
        <p:spPr/>
        <p:txBody>
          <a:bodyPr>
            <a:normAutofit fontScale="92500" lnSpcReduction="20000"/>
          </a:bodyPr>
          <a:lstStyle/>
          <a:p>
            <a:pPr marL="457200" indent="-457200" algn="l">
              <a:buFont typeface="Arial"/>
              <a:buChar char="•"/>
            </a:pPr>
            <a:r>
              <a:rPr lang="en-US" dirty="0" smtClean="0">
                <a:solidFill>
                  <a:schemeClr val="tx1"/>
                </a:solidFill>
              </a:rPr>
              <a:t>NSF Smart &amp; Connected Health (SCH)</a:t>
            </a:r>
          </a:p>
          <a:p>
            <a:pPr marL="457200" indent="-457200" algn="l">
              <a:buFont typeface="Arial"/>
              <a:buChar char="•"/>
            </a:pPr>
            <a:r>
              <a:rPr lang="en-US" dirty="0" smtClean="0">
                <a:solidFill>
                  <a:schemeClr val="tx1"/>
                </a:solidFill>
              </a:rPr>
              <a:t>NIH/NLM Health Big Data to Knowledge (BD2K)</a:t>
            </a:r>
          </a:p>
          <a:p>
            <a:pPr marL="457200" indent="-457200" algn="l">
              <a:buFont typeface="Arial"/>
              <a:buChar char="•"/>
            </a:pPr>
            <a:r>
              <a:rPr lang="en-US" dirty="0" smtClean="0">
                <a:solidFill>
                  <a:schemeClr val="tx1"/>
                </a:solidFill>
              </a:rPr>
              <a:t>My recent journey</a:t>
            </a:r>
          </a:p>
        </p:txBody>
      </p:sp>
    </p:spTree>
    <p:extLst>
      <p:ext uri="{BB962C8B-B14F-4D97-AF65-F5344CB8AC3E}">
        <p14:creationId xmlns:p14="http://schemas.microsoft.com/office/powerpoint/2010/main" val="16383204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Evaluation on Adverse Drug Event Extraction </a:t>
            </a:r>
            <a:endParaRPr lang="en-US" sz="3200" dirty="0"/>
          </a:p>
        </p:txBody>
      </p:sp>
      <p:sp>
        <p:nvSpPr>
          <p:cNvPr id="3" name="Content Placeholder 2"/>
          <p:cNvSpPr>
            <a:spLocks noGrp="1"/>
          </p:cNvSpPr>
          <p:nvPr>
            <p:ph idx="1"/>
          </p:nvPr>
        </p:nvSpPr>
        <p:spPr>
          <a:xfrm>
            <a:off x="228600" y="1295400"/>
            <a:ext cx="8610600" cy="5486400"/>
          </a:xfrm>
        </p:spPr>
        <p:txBody>
          <a:bodyPr>
            <a:normAutofit/>
          </a:bodyPr>
          <a:lstStyle/>
          <a:p>
            <a:endParaRPr lang="en-US" sz="1800" dirty="0"/>
          </a:p>
          <a:p>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endParaRPr lang="en-US" sz="1800" dirty="0" smtClean="0"/>
          </a:p>
          <a:p>
            <a:endParaRPr lang="en-US" sz="1800" dirty="0" smtClean="0"/>
          </a:p>
          <a:p>
            <a:r>
              <a:rPr lang="en-US" sz="1800" dirty="0" smtClean="0"/>
              <a:t>Compared to co-occurrence based approach (CO), </a:t>
            </a:r>
            <a:r>
              <a:rPr lang="en-US" sz="1800" dirty="0" smtClean="0">
                <a:solidFill>
                  <a:srgbClr val="FF0000"/>
                </a:solidFill>
              </a:rPr>
              <a:t>statistical learning (SL) contributed to the increase of precision from around 40% to above 60% </a:t>
            </a:r>
            <a:r>
              <a:rPr lang="en-US" sz="1800" dirty="0" smtClean="0"/>
              <a:t>while  the recall dropped from 100% to around 60%. </a:t>
            </a:r>
            <a:r>
              <a:rPr lang="en-US" sz="1800" b="1" dirty="0" smtClean="0">
                <a:solidFill>
                  <a:srgbClr val="FF0000"/>
                </a:solidFill>
              </a:rPr>
              <a:t>F-measure of SL is better than CO by 0.3-3.6%.</a:t>
            </a:r>
          </a:p>
          <a:p>
            <a:r>
              <a:rPr lang="en-US" sz="1800" dirty="0" smtClean="0"/>
              <a:t>Semantic filtering (SF) further improved the precision in extraction from 60% to about 80% by filtering drug indications and negated ADEs. </a:t>
            </a:r>
            <a:r>
              <a:rPr lang="en-US" sz="1800" b="1" dirty="0" smtClean="0">
                <a:solidFill>
                  <a:srgbClr val="FF0000"/>
                </a:solidFill>
              </a:rPr>
              <a:t>F-measure of SF-SL is better than CO by 6-12%.</a:t>
            </a:r>
          </a:p>
          <a:p>
            <a:endParaRPr lang="en-US" sz="20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50</a:t>
            </a:fld>
            <a:endParaRPr lang="en-US" dirty="0"/>
          </a:p>
        </p:txBody>
      </p:sp>
      <p:pic>
        <p:nvPicPr>
          <p:cNvPr id="5" name="Picture 4"/>
          <p:cNvPicPr>
            <a:picLocks noChangeAspect="1"/>
          </p:cNvPicPr>
          <p:nvPr/>
        </p:nvPicPr>
        <p:blipFill>
          <a:blip r:embed="rId2" cstate="print"/>
          <a:stretch>
            <a:fillRect/>
          </a:stretch>
        </p:blipFill>
        <p:spPr>
          <a:xfrm>
            <a:off x="0" y="1564105"/>
            <a:ext cx="9144000" cy="2626895"/>
          </a:xfrm>
          <a:prstGeom prst="rect">
            <a:avLst/>
          </a:prstGeom>
          <a:ln>
            <a:solidFill>
              <a:srgbClr val="4F81BD"/>
            </a:solidFill>
          </a:ln>
        </p:spPr>
      </p:pic>
    </p:spTree>
    <p:extLst>
      <p:ext uri="{BB962C8B-B14F-4D97-AF65-F5344CB8AC3E}">
        <p14:creationId xmlns:p14="http://schemas.microsoft.com/office/powerpoint/2010/main" val="23841231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Evaluation on Report Source Classification</a:t>
            </a:r>
            <a:endParaRPr lang="en-US" dirty="0"/>
          </a:p>
        </p:txBody>
      </p:sp>
      <p:sp>
        <p:nvSpPr>
          <p:cNvPr id="3" name="Content Placeholder 2"/>
          <p:cNvSpPr>
            <a:spLocks noGrp="1"/>
          </p:cNvSpPr>
          <p:nvPr>
            <p:ph idx="1"/>
          </p:nvPr>
        </p:nvSpPr>
        <p:spPr>
          <a:xfrm>
            <a:off x="304800" y="4343400"/>
            <a:ext cx="8534400" cy="2209800"/>
          </a:xfrm>
        </p:spPr>
        <p:txBody>
          <a:bodyPr>
            <a:normAutofit/>
          </a:bodyPr>
          <a:lstStyle/>
          <a:p>
            <a:pPr marL="0" indent="0">
              <a:buNone/>
            </a:pPr>
            <a:endParaRPr lang="en-US" sz="2000" dirty="0"/>
          </a:p>
          <a:p>
            <a:r>
              <a:rPr lang="en-US" sz="2000" dirty="0" smtClean="0"/>
              <a:t>After report source classification, the precision and F-measure significantly improved.</a:t>
            </a:r>
          </a:p>
          <a:p>
            <a:pPr lvl="1"/>
            <a:r>
              <a:rPr lang="en-US" sz="2000" dirty="0" smtClean="0"/>
              <a:t>The precision increased from 51% up to 84%</a:t>
            </a:r>
          </a:p>
          <a:p>
            <a:pPr lvl="1"/>
            <a:r>
              <a:rPr lang="en-US" sz="2000" b="1" dirty="0" smtClean="0">
                <a:solidFill>
                  <a:srgbClr val="FF0000"/>
                </a:solidFill>
              </a:rPr>
              <a:t>The overall RSC performance (F-measure ) increased from about 68% to above 80%. </a:t>
            </a:r>
          </a:p>
          <a:p>
            <a:endParaRPr lang="en-US" sz="20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51</a:t>
            </a:fld>
            <a:endParaRPr lang="en-US"/>
          </a:p>
        </p:txBody>
      </p:sp>
      <p:graphicFrame>
        <p:nvGraphicFramePr>
          <p:cNvPr id="6" name="Chart 5"/>
          <p:cNvGraphicFramePr>
            <a:graphicFrameLocks/>
          </p:cNvGraphicFramePr>
          <p:nvPr>
            <p:extLst>
              <p:ext uri="{D42A27DB-BD31-4B8C-83A1-F6EECF244321}">
                <p14:modId xmlns:p14="http://schemas.microsoft.com/office/powerpoint/2010/main" val="799463874"/>
              </p:ext>
            </p:extLst>
          </p:nvPr>
        </p:nvGraphicFramePr>
        <p:xfrm>
          <a:off x="147482" y="1600200"/>
          <a:ext cx="8920318"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6788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a:xfrm>
            <a:off x="304800" y="1600200"/>
            <a:ext cx="8610600" cy="5257800"/>
          </a:xfrm>
        </p:spPr>
        <p:txBody>
          <a:bodyPr>
            <a:normAutofit/>
          </a:bodyPr>
          <a:lstStyle/>
          <a:p>
            <a:r>
              <a:rPr lang="en-US" sz="2400" dirty="0"/>
              <a:t>P</a:t>
            </a:r>
            <a:r>
              <a:rPr lang="en-US" sz="2400" dirty="0" smtClean="0"/>
              <a:t>airwise single-sided t tests on F-measure. </a:t>
            </a:r>
            <a:endParaRPr lang="en-US" sz="2400" dirty="0"/>
          </a:p>
          <a:p>
            <a:endParaRPr lang="en-US" sz="1800" dirty="0" smtClean="0"/>
          </a:p>
          <a:p>
            <a:endParaRPr lang="en-US" sz="1800" dirty="0"/>
          </a:p>
          <a:p>
            <a:pPr marL="0" indent="0">
              <a:buNone/>
            </a:pPr>
            <a:endParaRPr lang="en-US" sz="1800" dirty="0" smtClean="0"/>
          </a:p>
          <a:p>
            <a:pPr lvl="1"/>
            <a:endParaRPr lang="en-US" sz="1400" dirty="0"/>
          </a:p>
          <a:p>
            <a:endParaRPr lang="en-US" altLang="zh-CN" sz="1800" dirty="0" smtClean="0"/>
          </a:p>
          <a:p>
            <a:pPr lvl="1"/>
            <a:endParaRPr lang="en-US" sz="1400" dirty="0"/>
          </a:p>
          <a:p>
            <a:endParaRPr lang="en-US" sz="18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52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20823837"/>
              </p:ext>
            </p:extLst>
          </p:nvPr>
        </p:nvGraphicFramePr>
        <p:xfrm>
          <a:off x="1600200" y="2362200"/>
          <a:ext cx="6172200" cy="2286000"/>
        </p:xfrm>
        <a:graphic>
          <a:graphicData uri="http://schemas.openxmlformats.org/drawingml/2006/table">
            <a:tbl>
              <a:tblPr firstRow="1" bandRow="1"/>
              <a:tblGrid>
                <a:gridCol w="1752600"/>
                <a:gridCol w="1981200"/>
                <a:gridCol w="2438400"/>
              </a:tblGrid>
              <a:tr h="304800">
                <a:tc>
                  <a:txBody>
                    <a:bodyPr/>
                    <a:lstStyle/>
                    <a:p>
                      <a:pPr algn="ctr" fontAlgn="ctr"/>
                      <a:r>
                        <a:rPr lang="en-US" sz="2400" b="1" i="0" u="none" strike="noStrike" dirty="0">
                          <a:solidFill>
                            <a:srgbClr val="000000"/>
                          </a:solidFill>
                          <a:effectLst/>
                          <a:latin typeface="Calibri"/>
                        </a:rPr>
                        <a:t>Hypothesis 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effectLst/>
                          <a:latin typeface="Calibri"/>
                        </a:rPr>
                        <a:t>Hypothesis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effectLst/>
                          <a:latin typeface="Calibri"/>
                        </a:rPr>
                        <a:t>F-measure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836">
                <a:tc>
                  <a:txBody>
                    <a:bodyPr/>
                    <a:lstStyle/>
                    <a:p>
                      <a:pPr algn="ctr" fontAlgn="ctr"/>
                      <a:r>
                        <a:rPr lang="en-US" sz="2400" b="0" i="0" u="none" strike="noStrike" dirty="0">
                          <a:solidFill>
                            <a:srgbClr val="000000"/>
                          </a:solidFill>
                          <a:effectLst/>
                          <a:latin typeface="Calibri"/>
                        </a:rPr>
                        <a:t>1a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smtClean="0">
                          <a:solidFill>
                            <a:srgbClr val="FF0000"/>
                          </a:solidFill>
                          <a:effectLst/>
                          <a:latin typeface="Calibri"/>
                        </a:rPr>
                        <a:t>SL &gt; CO</a:t>
                      </a:r>
                      <a:endParaRPr lang="en-US" sz="2400" b="1" i="0" u="none" strike="noStrike" dirty="0">
                        <a:solidFill>
                          <a:srgbClr val="FF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smtClean="0">
                          <a:solidFill>
                            <a:srgbClr val="FF0000"/>
                          </a:solidFill>
                          <a:effectLst/>
                          <a:latin typeface="Calibri"/>
                        </a:rPr>
                        <a:t>0.029*</a:t>
                      </a:r>
                      <a:endParaRPr lang="en-US" sz="2400" b="1" i="0" u="none" strike="noStrike" dirty="0">
                        <a:solidFill>
                          <a:srgbClr val="FF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836">
                <a:tc>
                  <a:txBody>
                    <a:bodyPr/>
                    <a:lstStyle/>
                    <a:p>
                      <a:pPr algn="ctr" fontAlgn="ctr"/>
                      <a:r>
                        <a:rPr lang="en-US" sz="2400" b="0" i="0" u="none" strike="noStrike" dirty="0">
                          <a:solidFill>
                            <a:srgbClr val="000000"/>
                          </a:solidFill>
                          <a:effectLst/>
                          <a:latin typeface="Calibri"/>
                        </a:rPr>
                        <a:t>1b</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smtClean="0">
                          <a:solidFill>
                            <a:srgbClr val="FF0000"/>
                          </a:solidFill>
                          <a:effectLst/>
                          <a:latin typeface="Calibri"/>
                        </a:rPr>
                        <a:t>SL+SF  &gt; SL</a:t>
                      </a:r>
                      <a:endParaRPr lang="en-US" sz="2400" b="1" i="0" u="none" strike="noStrike" dirty="0">
                        <a:solidFill>
                          <a:srgbClr val="FF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smtClean="0">
                          <a:solidFill>
                            <a:srgbClr val="FF0000"/>
                          </a:solidFill>
                          <a:effectLst/>
                          <a:latin typeface="Calibri"/>
                        </a:rPr>
                        <a:t>0.02238*</a:t>
                      </a:r>
                      <a:endParaRPr lang="en-US" sz="2400" b="1" i="0" u="none" strike="noStrike" dirty="0">
                        <a:solidFill>
                          <a:srgbClr val="FF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84860">
                <a:tc>
                  <a:txBody>
                    <a:bodyPr/>
                    <a:lstStyle/>
                    <a:p>
                      <a:pPr algn="ctr" fontAlgn="ctr"/>
                      <a:r>
                        <a:rPr lang="en-US" sz="2400" b="0" i="0" u="none" strike="noStrike">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smtClean="0">
                          <a:solidFill>
                            <a:srgbClr val="FF0000"/>
                          </a:solidFill>
                          <a:effectLst/>
                          <a:latin typeface="Calibri"/>
                        </a:rPr>
                        <a:t>RSC &gt; </a:t>
                      </a:r>
                    </a:p>
                    <a:p>
                      <a:pPr algn="ctr" fontAlgn="ctr"/>
                      <a:r>
                        <a:rPr lang="en-US" sz="2400" b="1" i="0" u="none" strike="noStrike" dirty="0" smtClean="0">
                          <a:solidFill>
                            <a:srgbClr val="FF0000"/>
                          </a:solidFill>
                          <a:effectLst/>
                          <a:latin typeface="Calibri"/>
                        </a:rPr>
                        <a:t>without </a:t>
                      </a:r>
                      <a:r>
                        <a:rPr lang="en-US" sz="2400" b="1" i="0" u="none" strike="noStrike" dirty="0">
                          <a:solidFill>
                            <a:srgbClr val="FF0000"/>
                          </a:solidFill>
                          <a:effectLst/>
                          <a:latin typeface="Calibri"/>
                        </a:rPr>
                        <a:t>RSC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smtClean="0">
                          <a:solidFill>
                            <a:srgbClr val="FF0000"/>
                          </a:solidFill>
                          <a:effectLst/>
                          <a:latin typeface="Calibri"/>
                        </a:rPr>
                        <a:t>0.01170*</a:t>
                      </a:r>
                      <a:endParaRPr lang="en-US" sz="2400" b="1" i="0" u="none" strike="noStrike" dirty="0">
                        <a:solidFill>
                          <a:srgbClr val="FF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2286000" y="5105400"/>
            <a:ext cx="5105400" cy="461665"/>
          </a:xfrm>
          <a:prstGeom prst="rect">
            <a:avLst/>
          </a:prstGeom>
          <a:noFill/>
        </p:spPr>
        <p:txBody>
          <a:bodyPr wrap="square" rtlCol="0">
            <a:spAutoFit/>
          </a:bodyPr>
          <a:lstStyle/>
          <a:p>
            <a:r>
              <a:rPr lang="en-US" sz="2400" b="1" dirty="0" smtClean="0">
                <a:solidFill>
                  <a:srgbClr val="FF0000"/>
                </a:solidFill>
              </a:rPr>
              <a:t>Note: </a:t>
            </a:r>
            <a:r>
              <a:rPr lang="en-US" sz="2400" b="1" dirty="0">
                <a:solidFill>
                  <a:srgbClr val="FF0000"/>
                </a:solidFill>
              </a:rPr>
              <a:t>Significance level </a:t>
            </a:r>
            <a:r>
              <a:rPr lang="en-US" sz="2400" b="1" dirty="0" smtClean="0">
                <a:solidFill>
                  <a:srgbClr val="FF0000"/>
                </a:solidFill>
              </a:rPr>
              <a:t>*α=0.05</a:t>
            </a:r>
            <a:r>
              <a:rPr lang="en-US" sz="2400" b="1" dirty="0">
                <a:solidFill>
                  <a:srgbClr val="FF0000"/>
                </a:solidFill>
              </a:rPr>
              <a:t> </a:t>
            </a:r>
          </a:p>
        </p:txBody>
      </p:sp>
    </p:spTree>
    <p:extLst>
      <p:ext uri="{BB962C8B-B14F-4D97-AF65-F5344CB8AC3E}">
        <p14:creationId xmlns:p14="http://schemas.microsoft.com/office/powerpoint/2010/main" val="3386147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Contrast of Our Proposed Framework to Prior Co-occurrence based approach</a:t>
            </a:r>
            <a:endParaRPr lang="en-US" sz="28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53</a:t>
            </a:fld>
            <a:endParaRPr lang="en-US"/>
          </a:p>
        </p:txBody>
      </p:sp>
      <p:sp>
        <p:nvSpPr>
          <p:cNvPr id="6" name="TextBox 5"/>
          <p:cNvSpPr txBox="1"/>
          <p:nvPr/>
        </p:nvSpPr>
        <p:spPr>
          <a:xfrm>
            <a:off x="533400" y="5257800"/>
            <a:ext cx="7848600" cy="1477328"/>
          </a:xfrm>
          <a:prstGeom prst="rect">
            <a:avLst/>
          </a:prstGeom>
          <a:noFill/>
        </p:spPr>
        <p:txBody>
          <a:bodyPr wrap="square" rtlCol="0">
            <a:spAutoFit/>
          </a:bodyPr>
          <a:lstStyle/>
          <a:p>
            <a:pPr>
              <a:buFont typeface="Arial" pitchFamily="34" charset="0"/>
              <a:buChar char="•"/>
            </a:pPr>
            <a:r>
              <a:rPr lang="en-US" dirty="0" smtClean="0"/>
              <a:t> There are a large number of false adverse drug events which couldn’t be filtered out by co-occurrence based approach. </a:t>
            </a:r>
          </a:p>
          <a:p>
            <a:pPr>
              <a:buFont typeface="Arial" pitchFamily="34" charset="0"/>
              <a:buChar char="•"/>
            </a:pPr>
            <a:r>
              <a:rPr lang="en-US" dirty="0"/>
              <a:t> </a:t>
            </a:r>
            <a:r>
              <a:rPr lang="en-US" b="1" dirty="0" smtClean="0">
                <a:solidFill>
                  <a:srgbClr val="FF0000"/>
                </a:solidFill>
              </a:rPr>
              <a:t>Only 35% to 40% of all the relation instances contain adverse drug events.</a:t>
            </a:r>
          </a:p>
          <a:p>
            <a:pPr>
              <a:buFont typeface="Arial" pitchFamily="34" charset="0"/>
              <a:buChar char="•"/>
            </a:pPr>
            <a:r>
              <a:rPr lang="en-US" dirty="0"/>
              <a:t> </a:t>
            </a:r>
            <a:r>
              <a:rPr lang="en-US" b="1" dirty="0" smtClean="0">
                <a:solidFill>
                  <a:srgbClr val="FF0000"/>
                </a:solidFill>
              </a:rPr>
              <a:t>Only about 20% of total relation instances contain true patient reported ADEs.</a:t>
            </a:r>
          </a:p>
          <a:p>
            <a:pPr>
              <a:buFont typeface="Arial" pitchFamily="34" charset="0"/>
              <a:buChar char="•"/>
            </a:pPr>
            <a:endParaRPr lang="en-US" dirty="0"/>
          </a:p>
        </p:txBody>
      </p:sp>
      <p:grpSp>
        <p:nvGrpSpPr>
          <p:cNvPr id="17" name="Group 16"/>
          <p:cNvGrpSpPr/>
          <p:nvPr/>
        </p:nvGrpSpPr>
        <p:grpSpPr>
          <a:xfrm>
            <a:off x="304800" y="1817370"/>
            <a:ext cx="8305800" cy="3288030"/>
            <a:chOff x="304800" y="1817370"/>
            <a:chExt cx="8305800" cy="3288030"/>
          </a:xfrm>
        </p:grpSpPr>
        <p:graphicFrame>
          <p:nvGraphicFramePr>
            <p:cNvPr id="7" name="Chart 6"/>
            <p:cNvGraphicFramePr/>
            <p:nvPr/>
          </p:nvGraphicFramePr>
          <p:xfrm>
            <a:off x="304800" y="1817370"/>
            <a:ext cx="8305800" cy="328803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914400" y="4572000"/>
              <a:ext cx="457200" cy="215444"/>
            </a:xfrm>
            <a:prstGeom prst="rect">
              <a:avLst/>
            </a:prstGeom>
            <a:noFill/>
          </p:spPr>
          <p:txBody>
            <a:bodyPr wrap="square" rtlCol="0">
              <a:spAutoFit/>
            </a:bodyPr>
            <a:lstStyle/>
            <a:p>
              <a:r>
                <a:rPr lang="en-US" sz="800" dirty="0" smtClean="0"/>
                <a:t>2972</a:t>
              </a:r>
              <a:endParaRPr lang="en-US" sz="800" dirty="0"/>
            </a:p>
          </p:txBody>
        </p:sp>
        <p:sp>
          <p:nvSpPr>
            <p:cNvPr id="9" name="TextBox 8"/>
            <p:cNvSpPr txBox="1"/>
            <p:nvPr/>
          </p:nvSpPr>
          <p:spPr>
            <a:xfrm>
              <a:off x="1600200" y="4572000"/>
              <a:ext cx="457200" cy="215444"/>
            </a:xfrm>
            <a:prstGeom prst="rect">
              <a:avLst/>
            </a:prstGeom>
            <a:noFill/>
          </p:spPr>
          <p:txBody>
            <a:bodyPr wrap="square" rtlCol="0">
              <a:spAutoFit/>
            </a:bodyPr>
            <a:lstStyle/>
            <a:p>
              <a:r>
                <a:rPr lang="en-US" sz="800" dirty="0" smtClean="0"/>
                <a:t>1069</a:t>
              </a:r>
              <a:endParaRPr lang="en-US" sz="800" dirty="0"/>
            </a:p>
          </p:txBody>
        </p:sp>
        <p:sp>
          <p:nvSpPr>
            <p:cNvPr id="10" name="TextBox 9"/>
            <p:cNvSpPr txBox="1"/>
            <p:nvPr/>
          </p:nvSpPr>
          <p:spPr>
            <a:xfrm>
              <a:off x="2209800" y="4572000"/>
              <a:ext cx="457200" cy="215444"/>
            </a:xfrm>
            <a:prstGeom prst="rect">
              <a:avLst/>
            </a:prstGeom>
            <a:noFill/>
          </p:spPr>
          <p:txBody>
            <a:bodyPr wrap="square" rtlCol="0">
              <a:spAutoFit/>
            </a:bodyPr>
            <a:lstStyle/>
            <a:p>
              <a:r>
                <a:rPr lang="en-US" sz="800" dirty="0" smtClean="0"/>
                <a:t>652</a:t>
              </a:r>
              <a:endParaRPr lang="en-US" sz="800" dirty="0"/>
            </a:p>
          </p:txBody>
        </p:sp>
        <p:sp>
          <p:nvSpPr>
            <p:cNvPr id="11" name="TextBox 10"/>
            <p:cNvSpPr txBox="1"/>
            <p:nvPr/>
          </p:nvSpPr>
          <p:spPr>
            <a:xfrm>
              <a:off x="3581400" y="4572000"/>
              <a:ext cx="457200" cy="215444"/>
            </a:xfrm>
            <a:prstGeom prst="rect">
              <a:avLst/>
            </a:prstGeom>
            <a:noFill/>
          </p:spPr>
          <p:txBody>
            <a:bodyPr wrap="square" rtlCol="0">
              <a:spAutoFit/>
            </a:bodyPr>
            <a:lstStyle/>
            <a:p>
              <a:r>
                <a:rPr lang="en-US" sz="800" b="1" dirty="0" smtClean="0"/>
                <a:t>3652</a:t>
              </a:r>
              <a:endParaRPr lang="en-US" sz="700" b="1" dirty="0"/>
            </a:p>
          </p:txBody>
        </p:sp>
        <p:sp>
          <p:nvSpPr>
            <p:cNvPr id="12" name="TextBox 11"/>
            <p:cNvSpPr txBox="1"/>
            <p:nvPr/>
          </p:nvSpPr>
          <p:spPr>
            <a:xfrm>
              <a:off x="4191000" y="4572000"/>
              <a:ext cx="457200" cy="215444"/>
            </a:xfrm>
            <a:prstGeom prst="rect">
              <a:avLst/>
            </a:prstGeom>
            <a:noFill/>
          </p:spPr>
          <p:txBody>
            <a:bodyPr wrap="square" rtlCol="0">
              <a:spAutoFit/>
            </a:bodyPr>
            <a:lstStyle/>
            <a:p>
              <a:r>
                <a:rPr lang="en-US" sz="800" dirty="0" smtClean="0"/>
                <a:t>1387</a:t>
              </a:r>
              <a:endParaRPr lang="en-US" sz="800" dirty="0"/>
            </a:p>
          </p:txBody>
        </p:sp>
        <p:sp>
          <p:nvSpPr>
            <p:cNvPr id="13" name="TextBox 12"/>
            <p:cNvSpPr txBox="1"/>
            <p:nvPr/>
          </p:nvSpPr>
          <p:spPr>
            <a:xfrm>
              <a:off x="4953000" y="4572000"/>
              <a:ext cx="457200" cy="215444"/>
            </a:xfrm>
            <a:prstGeom prst="rect">
              <a:avLst/>
            </a:prstGeom>
            <a:noFill/>
          </p:spPr>
          <p:txBody>
            <a:bodyPr wrap="square" rtlCol="0">
              <a:spAutoFit/>
            </a:bodyPr>
            <a:lstStyle/>
            <a:p>
              <a:r>
                <a:rPr lang="en-US" sz="800" b="1" dirty="0" smtClean="0"/>
                <a:t>721</a:t>
              </a:r>
              <a:endParaRPr lang="en-US" sz="800" b="1" dirty="0"/>
            </a:p>
          </p:txBody>
        </p:sp>
        <p:sp>
          <p:nvSpPr>
            <p:cNvPr id="14" name="TextBox 13"/>
            <p:cNvSpPr txBox="1"/>
            <p:nvPr/>
          </p:nvSpPr>
          <p:spPr>
            <a:xfrm>
              <a:off x="6248400" y="4572000"/>
              <a:ext cx="457200" cy="215444"/>
            </a:xfrm>
            <a:prstGeom prst="rect">
              <a:avLst/>
            </a:prstGeom>
            <a:noFill/>
          </p:spPr>
          <p:txBody>
            <a:bodyPr wrap="square" rtlCol="0">
              <a:spAutoFit/>
            </a:bodyPr>
            <a:lstStyle/>
            <a:p>
              <a:r>
                <a:rPr lang="en-US" sz="800" b="1" dirty="0" smtClean="0"/>
                <a:t>1072</a:t>
              </a:r>
              <a:endParaRPr lang="en-US" sz="800" b="1" dirty="0"/>
            </a:p>
          </p:txBody>
        </p:sp>
        <p:sp>
          <p:nvSpPr>
            <p:cNvPr id="15" name="TextBox 14"/>
            <p:cNvSpPr txBox="1"/>
            <p:nvPr/>
          </p:nvSpPr>
          <p:spPr>
            <a:xfrm>
              <a:off x="6934200" y="4572001"/>
              <a:ext cx="533400" cy="215444"/>
            </a:xfrm>
            <a:prstGeom prst="rect">
              <a:avLst/>
            </a:prstGeom>
            <a:noFill/>
          </p:spPr>
          <p:txBody>
            <a:bodyPr wrap="square" rtlCol="0">
              <a:spAutoFit/>
            </a:bodyPr>
            <a:lstStyle/>
            <a:p>
              <a:r>
                <a:rPr lang="en-US" sz="800" b="1" dirty="0" smtClean="0"/>
                <a:t>421</a:t>
              </a:r>
              <a:endParaRPr lang="en-US" sz="800" b="1" dirty="0"/>
            </a:p>
          </p:txBody>
        </p:sp>
        <p:sp>
          <p:nvSpPr>
            <p:cNvPr id="16" name="TextBox 15"/>
            <p:cNvSpPr txBox="1"/>
            <p:nvPr/>
          </p:nvSpPr>
          <p:spPr>
            <a:xfrm>
              <a:off x="7620000" y="4572000"/>
              <a:ext cx="457200" cy="215444"/>
            </a:xfrm>
            <a:prstGeom prst="rect">
              <a:avLst/>
            </a:prstGeom>
            <a:noFill/>
          </p:spPr>
          <p:txBody>
            <a:bodyPr wrap="square" rtlCol="0">
              <a:spAutoFit/>
            </a:bodyPr>
            <a:lstStyle/>
            <a:p>
              <a:r>
                <a:rPr lang="en-US" sz="800" b="1" dirty="0" smtClean="0"/>
                <a:t>194</a:t>
              </a:r>
              <a:endParaRPr lang="en-US" sz="800" b="1" dirty="0"/>
            </a:p>
          </p:txBody>
        </p:sp>
      </p:grpSp>
    </p:spTree>
    <p:extLst>
      <p:ext uri="{BB962C8B-B14F-4D97-AF65-F5344CB8AC3E}">
        <p14:creationId xmlns:p14="http://schemas.microsoft.com/office/powerpoint/2010/main" val="5397260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Analysis of Documented vs. Found Adverse </a:t>
            </a:r>
            <a:r>
              <a:rPr lang="en-US" sz="3600" dirty="0" smtClean="0"/>
              <a:t>Events</a:t>
            </a:r>
            <a:endParaRPr lang="en-US" sz="3600" dirty="0"/>
          </a:p>
        </p:txBody>
      </p:sp>
      <p:sp>
        <p:nvSpPr>
          <p:cNvPr id="3" name="Content Placeholder 2"/>
          <p:cNvSpPr>
            <a:spLocks noGrp="1"/>
          </p:cNvSpPr>
          <p:nvPr>
            <p:ph idx="1"/>
          </p:nvPr>
        </p:nvSpPr>
        <p:spPr/>
        <p:txBody>
          <a:bodyPr>
            <a:normAutofit/>
          </a:bodyPr>
          <a:lstStyle/>
          <a:p>
            <a:r>
              <a:rPr lang="en-US" sz="2000" dirty="0"/>
              <a:t>Differences between </a:t>
            </a:r>
            <a:r>
              <a:rPr lang="en-US" sz="2000" dirty="0" smtClean="0"/>
              <a:t>Top 10 adverse events from FDA’s </a:t>
            </a:r>
            <a:r>
              <a:rPr lang="en-US" sz="2000" dirty="0"/>
              <a:t>AERS </a:t>
            </a:r>
            <a:r>
              <a:rPr lang="en-US" sz="2000" dirty="0" smtClean="0"/>
              <a:t>reports </a:t>
            </a:r>
            <a:r>
              <a:rPr lang="en-US" sz="2000" dirty="0"/>
              <a:t>and patient social forum </a:t>
            </a:r>
            <a:r>
              <a:rPr lang="en-US" sz="2000" dirty="0" smtClean="0"/>
              <a:t>reports</a:t>
            </a:r>
          </a:p>
        </p:txBody>
      </p:sp>
      <p:sp>
        <p:nvSpPr>
          <p:cNvPr id="4" name="Slide Number Placeholder 3"/>
          <p:cNvSpPr>
            <a:spLocks noGrp="1"/>
          </p:cNvSpPr>
          <p:nvPr>
            <p:ph type="sldNum" sz="quarter" idx="12"/>
          </p:nvPr>
        </p:nvSpPr>
        <p:spPr/>
        <p:txBody>
          <a:bodyPr/>
          <a:lstStyle/>
          <a:p>
            <a:fld id="{02D70044-0CA6-4FFD-872C-C9DAD7BA926A}" type="slidenum">
              <a:rPr lang="en-US" smtClean="0"/>
              <a:pPr/>
              <a:t>54</a:t>
            </a:fld>
            <a:endParaRPr lang="en-US"/>
          </a:p>
        </p:txBody>
      </p:sp>
      <p:grpSp>
        <p:nvGrpSpPr>
          <p:cNvPr id="15" name="Group 14"/>
          <p:cNvGrpSpPr/>
          <p:nvPr/>
        </p:nvGrpSpPr>
        <p:grpSpPr>
          <a:xfrm>
            <a:off x="1905000" y="2590800"/>
            <a:ext cx="5715000" cy="2743201"/>
            <a:chOff x="1905000" y="2590800"/>
            <a:chExt cx="5715000" cy="2743201"/>
          </a:xfrm>
        </p:grpSpPr>
        <p:grpSp>
          <p:nvGrpSpPr>
            <p:cNvPr id="5" name="Group 4"/>
            <p:cNvGrpSpPr/>
            <p:nvPr/>
          </p:nvGrpSpPr>
          <p:grpSpPr>
            <a:xfrm>
              <a:off x="1905000" y="2590800"/>
              <a:ext cx="4724400" cy="2743201"/>
              <a:chOff x="1066800" y="2514600"/>
              <a:chExt cx="5410200" cy="3048000"/>
            </a:xfrm>
          </p:grpSpPr>
          <p:sp>
            <p:nvSpPr>
              <p:cNvPr id="6" name="Oval 5"/>
              <p:cNvSpPr/>
              <p:nvPr/>
            </p:nvSpPr>
            <p:spPr>
              <a:xfrm>
                <a:off x="1066800" y="2514600"/>
                <a:ext cx="3429000" cy="30480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0" y="2514600"/>
                <a:ext cx="3429000" cy="3048000"/>
              </a:xfrm>
              <a:prstGeom prst="ellipse">
                <a:avLst/>
              </a:prstGeom>
              <a:solidFill>
                <a:schemeClr val="accent3">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03106" y="2937933"/>
                <a:ext cx="2181532" cy="2257027"/>
              </a:xfrm>
              <a:prstGeom prst="rect">
                <a:avLst/>
              </a:prstGeom>
              <a:noFill/>
            </p:spPr>
            <p:txBody>
              <a:bodyPr wrap="square" rtlCol="0">
                <a:spAutoFit/>
              </a:bodyPr>
              <a:lstStyle/>
              <a:p>
                <a:r>
                  <a:rPr lang="en-US" sz="1400" dirty="0" smtClean="0"/>
                  <a:t>Myocardial Infarction</a:t>
                </a:r>
              </a:p>
              <a:p>
                <a:r>
                  <a:rPr lang="en-US" sz="1400" dirty="0" err="1" smtClean="0"/>
                  <a:t>Dyspnea</a:t>
                </a:r>
                <a:endParaRPr lang="en-US" sz="1400" dirty="0" smtClean="0"/>
              </a:p>
              <a:p>
                <a:r>
                  <a:rPr lang="en-US" sz="1400" dirty="0" smtClean="0"/>
                  <a:t>Blood Glucose Increased</a:t>
                </a:r>
              </a:p>
              <a:p>
                <a:r>
                  <a:rPr lang="en-US" sz="1400" dirty="0" smtClean="0"/>
                  <a:t>Dizziness</a:t>
                </a:r>
              </a:p>
              <a:p>
                <a:r>
                  <a:rPr lang="en-US" sz="1400" dirty="0" smtClean="0"/>
                  <a:t>Fatigue</a:t>
                </a:r>
              </a:p>
              <a:p>
                <a:r>
                  <a:rPr lang="en-US" sz="1400" dirty="0" smtClean="0"/>
                  <a:t>Diarrhea</a:t>
                </a:r>
              </a:p>
              <a:p>
                <a:r>
                  <a:rPr lang="en-US" sz="1400" dirty="0" smtClean="0"/>
                  <a:t>Drug Ineffective</a:t>
                </a:r>
              </a:p>
              <a:p>
                <a:r>
                  <a:rPr lang="en-US" sz="1400" dirty="0" smtClean="0"/>
                  <a:t>Vomiting</a:t>
                </a:r>
                <a:endParaRPr lang="en-US" sz="1400" dirty="0"/>
              </a:p>
            </p:txBody>
          </p:sp>
          <p:sp>
            <p:nvSpPr>
              <p:cNvPr id="9" name="TextBox 8"/>
              <p:cNvSpPr txBox="1"/>
              <p:nvPr/>
            </p:nvSpPr>
            <p:spPr>
              <a:xfrm>
                <a:off x="3422855" y="3699933"/>
                <a:ext cx="1143000" cy="649750"/>
              </a:xfrm>
              <a:prstGeom prst="rect">
                <a:avLst/>
              </a:prstGeom>
              <a:noFill/>
            </p:spPr>
            <p:txBody>
              <a:bodyPr wrap="square" rtlCol="0">
                <a:spAutoFit/>
              </a:bodyPr>
              <a:lstStyle/>
              <a:p>
                <a:r>
                  <a:rPr lang="en-US" sz="1600" dirty="0" smtClean="0"/>
                  <a:t>Pain </a:t>
                </a:r>
              </a:p>
              <a:p>
                <a:r>
                  <a:rPr lang="en-US" sz="1600" dirty="0" smtClean="0"/>
                  <a:t>Nausea</a:t>
                </a:r>
                <a:endParaRPr lang="en-US" sz="1600" dirty="0"/>
              </a:p>
            </p:txBody>
          </p:sp>
          <p:sp>
            <p:nvSpPr>
              <p:cNvPr id="10" name="TextBox 9"/>
              <p:cNvSpPr txBox="1"/>
              <p:nvPr/>
            </p:nvSpPr>
            <p:spPr>
              <a:xfrm>
                <a:off x="4557252" y="2937933"/>
                <a:ext cx="1745226" cy="2017646"/>
              </a:xfrm>
              <a:prstGeom prst="rect">
                <a:avLst/>
              </a:prstGeom>
              <a:noFill/>
            </p:spPr>
            <p:txBody>
              <a:bodyPr wrap="square" rtlCol="0">
                <a:spAutoFit/>
              </a:bodyPr>
              <a:lstStyle/>
              <a:p>
                <a:r>
                  <a:rPr lang="en-US" sz="1400" dirty="0" smtClean="0"/>
                  <a:t>Hunger</a:t>
                </a:r>
              </a:p>
              <a:p>
                <a:r>
                  <a:rPr lang="en-US" sz="1400" dirty="0" smtClean="0"/>
                  <a:t>Tremor</a:t>
                </a:r>
              </a:p>
              <a:p>
                <a:r>
                  <a:rPr lang="en-US" sz="1400" dirty="0" smtClean="0"/>
                  <a:t>Burning sensation</a:t>
                </a:r>
              </a:p>
              <a:p>
                <a:r>
                  <a:rPr lang="en-US" sz="1400" dirty="0" smtClean="0"/>
                  <a:t>Neuropathy</a:t>
                </a:r>
              </a:p>
              <a:p>
                <a:r>
                  <a:rPr lang="en-US" sz="1400" dirty="0" smtClean="0"/>
                  <a:t>Allergy</a:t>
                </a:r>
              </a:p>
              <a:p>
                <a:r>
                  <a:rPr lang="en-US" sz="1400" dirty="0" smtClean="0"/>
                  <a:t>Weight decreased</a:t>
                </a:r>
              </a:p>
              <a:p>
                <a:r>
                  <a:rPr lang="en-US" sz="1400" dirty="0" smtClean="0"/>
                  <a:t>Headache</a:t>
                </a:r>
              </a:p>
              <a:p>
                <a:r>
                  <a:rPr lang="en-US" sz="1400" dirty="0" smtClean="0"/>
                  <a:t>Weight  increased</a:t>
                </a:r>
              </a:p>
            </p:txBody>
          </p:sp>
        </p:grpSp>
        <p:grpSp>
          <p:nvGrpSpPr>
            <p:cNvPr id="11" name="Group 10"/>
            <p:cNvGrpSpPr/>
            <p:nvPr/>
          </p:nvGrpSpPr>
          <p:grpSpPr>
            <a:xfrm>
              <a:off x="6781800" y="4114800"/>
              <a:ext cx="838200" cy="902732"/>
              <a:chOff x="7239000" y="2438400"/>
              <a:chExt cx="838200" cy="902732"/>
            </a:xfrm>
          </p:grpSpPr>
          <p:sp>
            <p:nvSpPr>
              <p:cNvPr id="12" name="TextBox 11"/>
              <p:cNvSpPr txBox="1"/>
              <p:nvPr/>
            </p:nvSpPr>
            <p:spPr>
              <a:xfrm>
                <a:off x="7239000" y="2438400"/>
                <a:ext cx="838200" cy="369332"/>
              </a:xfrm>
              <a:prstGeom prst="rect">
                <a:avLst/>
              </a:prstGeom>
              <a:solidFill>
                <a:schemeClr val="accent2">
                  <a:lumMod val="20000"/>
                  <a:lumOff val="80000"/>
                </a:schemeClr>
              </a:solidFill>
            </p:spPr>
            <p:txBody>
              <a:bodyPr wrap="square" rtlCol="0">
                <a:spAutoFit/>
              </a:bodyPr>
              <a:lstStyle/>
              <a:p>
                <a:r>
                  <a:rPr lang="en-US" dirty="0" smtClean="0"/>
                  <a:t>FAERS</a:t>
                </a:r>
                <a:endParaRPr lang="en-US" dirty="0"/>
              </a:p>
            </p:txBody>
          </p:sp>
          <p:sp>
            <p:nvSpPr>
              <p:cNvPr id="13" name="TextBox 12"/>
              <p:cNvSpPr txBox="1"/>
              <p:nvPr/>
            </p:nvSpPr>
            <p:spPr>
              <a:xfrm>
                <a:off x="7239000" y="2971800"/>
                <a:ext cx="838200" cy="369332"/>
              </a:xfrm>
              <a:prstGeom prst="rect">
                <a:avLst/>
              </a:prstGeom>
              <a:solidFill>
                <a:schemeClr val="accent3">
                  <a:lumMod val="20000"/>
                  <a:lumOff val="80000"/>
                </a:schemeClr>
              </a:solidFill>
            </p:spPr>
            <p:txBody>
              <a:bodyPr wrap="square" rtlCol="0">
                <a:spAutoFit/>
              </a:bodyPr>
              <a:lstStyle/>
              <a:p>
                <a:r>
                  <a:rPr lang="en-US" dirty="0" smtClean="0"/>
                  <a:t>Forum</a:t>
                </a:r>
                <a:endParaRPr lang="en-US" dirty="0"/>
              </a:p>
            </p:txBody>
          </p:sp>
        </p:grpSp>
      </p:grpSp>
      <p:sp>
        <p:nvSpPr>
          <p:cNvPr id="14" name="TextBox 13"/>
          <p:cNvSpPr txBox="1"/>
          <p:nvPr/>
        </p:nvSpPr>
        <p:spPr>
          <a:xfrm>
            <a:off x="685800" y="5410200"/>
            <a:ext cx="7696200" cy="1200329"/>
          </a:xfrm>
          <a:prstGeom prst="rect">
            <a:avLst/>
          </a:prstGeom>
          <a:noFill/>
        </p:spPr>
        <p:txBody>
          <a:bodyPr wrap="square" rtlCol="0">
            <a:spAutoFit/>
          </a:bodyPr>
          <a:lstStyle/>
          <a:p>
            <a:pPr marL="285750" indent="-285750">
              <a:buFont typeface="Arial"/>
              <a:buChar char="•"/>
            </a:pPr>
            <a:r>
              <a:rPr lang="en-US" dirty="0" smtClean="0"/>
              <a:t>Top reported adverse events from FAERS contain more severe events such as Myocardial infarction </a:t>
            </a:r>
          </a:p>
          <a:p>
            <a:pPr marL="285750" indent="-285750">
              <a:buFont typeface="Arial"/>
              <a:buChar char="•"/>
            </a:pPr>
            <a:r>
              <a:rPr lang="en-US" dirty="0">
                <a:solidFill>
                  <a:srgbClr val="FF0000"/>
                </a:solidFill>
              </a:rPr>
              <a:t>F</a:t>
            </a:r>
            <a:r>
              <a:rPr lang="en-US" dirty="0" smtClean="0">
                <a:solidFill>
                  <a:srgbClr val="FF0000"/>
                </a:solidFill>
              </a:rPr>
              <a:t>orum reports have more minor events but closely related to diabetes daily management such as weight changes and hunger.</a:t>
            </a:r>
            <a:endParaRPr lang="en-US" dirty="0">
              <a:solidFill>
                <a:srgbClr val="FF0000"/>
              </a:solidFill>
            </a:endParaRPr>
          </a:p>
        </p:txBody>
      </p:sp>
    </p:spTree>
    <p:extLst>
      <p:ext uri="{BB962C8B-B14F-4D97-AF65-F5344CB8AC3E}">
        <p14:creationId xmlns:p14="http://schemas.microsoft.com/office/powerpoint/2010/main" val="1900962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Analysis of Documented vs. Found Top Reported Drugs</a:t>
            </a:r>
            <a:endParaRPr lang="en-US"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55</a:t>
            </a:fld>
            <a:endParaRPr lang="en-US"/>
          </a:p>
        </p:txBody>
      </p:sp>
      <p:grpSp>
        <p:nvGrpSpPr>
          <p:cNvPr id="15" name="Group 14"/>
          <p:cNvGrpSpPr/>
          <p:nvPr/>
        </p:nvGrpSpPr>
        <p:grpSpPr>
          <a:xfrm>
            <a:off x="1447800" y="2362200"/>
            <a:ext cx="6019800" cy="2895600"/>
            <a:chOff x="1447800" y="2362200"/>
            <a:chExt cx="6019800" cy="2895600"/>
          </a:xfrm>
        </p:grpSpPr>
        <p:grpSp>
          <p:nvGrpSpPr>
            <p:cNvPr id="5" name="Group 4"/>
            <p:cNvGrpSpPr/>
            <p:nvPr/>
          </p:nvGrpSpPr>
          <p:grpSpPr>
            <a:xfrm>
              <a:off x="1447800" y="2362200"/>
              <a:ext cx="5029200" cy="2895600"/>
              <a:chOff x="1066800" y="2514600"/>
              <a:chExt cx="5410200" cy="3048000"/>
            </a:xfrm>
          </p:grpSpPr>
          <p:sp>
            <p:nvSpPr>
              <p:cNvPr id="6" name="Oval 5"/>
              <p:cNvSpPr/>
              <p:nvPr/>
            </p:nvSpPr>
            <p:spPr>
              <a:xfrm>
                <a:off x="1066800" y="2514600"/>
                <a:ext cx="3429000" cy="30480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0" y="2514600"/>
                <a:ext cx="3429000" cy="3048000"/>
              </a:xfrm>
              <a:prstGeom prst="ellipse">
                <a:avLst/>
              </a:prstGeom>
              <a:solidFill>
                <a:schemeClr val="accent3">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54313" y="3107266"/>
                <a:ext cx="2181532" cy="1911455"/>
              </a:xfrm>
              <a:prstGeom prst="rect">
                <a:avLst/>
              </a:prstGeom>
              <a:noFill/>
            </p:spPr>
            <p:txBody>
              <a:bodyPr wrap="square" rtlCol="0">
                <a:spAutoFit/>
              </a:bodyPr>
              <a:lstStyle/>
              <a:p>
                <a:r>
                  <a:rPr lang="en-US" sz="1400" dirty="0" err="1" smtClean="0"/>
                  <a:t>Byetta</a:t>
                </a:r>
                <a:endParaRPr lang="en-US" sz="1400" dirty="0" smtClean="0"/>
              </a:p>
              <a:p>
                <a:r>
                  <a:rPr lang="en-US" sz="1400" dirty="0" err="1" smtClean="0"/>
                  <a:t>Avandia</a:t>
                </a:r>
                <a:endParaRPr lang="en-US" sz="1400" dirty="0" smtClean="0"/>
              </a:p>
              <a:p>
                <a:r>
                  <a:rPr lang="en-US" sz="1400" dirty="0" smtClean="0"/>
                  <a:t>Lipitor</a:t>
                </a:r>
              </a:p>
              <a:p>
                <a:r>
                  <a:rPr lang="en-US" sz="1400" dirty="0" err="1" smtClean="0"/>
                  <a:t>Humulin</a:t>
                </a:r>
                <a:endParaRPr lang="en-US" sz="1400" dirty="0" smtClean="0"/>
              </a:p>
              <a:p>
                <a:r>
                  <a:rPr lang="en-US" sz="1400" dirty="0" err="1" smtClean="0"/>
                  <a:t>Vioxx</a:t>
                </a:r>
                <a:endParaRPr lang="en-US" sz="1400" dirty="0" smtClean="0"/>
              </a:p>
              <a:p>
                <a:r>
                  <a:rPr lang="en-US" sz="1400" dirty="0" err="1" smtClean="0"/>
                  <a:t>Niaspan</a:t>
                </a:r>
                <a:endParaRPr lang="en-US" sz="1400" dirty="0" smtClean="0"/>
              </a:p>
              <a:p>
                <a:r>
                  <a:rPr lang="en-US" sz="1400" dirty="0" err="1" smtClean="0"/>
                  <a:t>Januvia</a:t>
                </a:r>
                <a:endParaRPr lang="en-US" sz="1400" dirty="0" smtClean="0"/>
              </a:p>
              <a:p>
                <a:r>
                  <a:rPr lang="en-US" sz="1400" dirty="0" err="1" smtClean="0"/>
                  <a:t>Diovan</a:t>
                </a:r>
                <a:endParaRPr lang="en-US" sz="1400" dirty="0"/>
              </a:p>
            </p:txBody>
          </p:sp>
          <p:sp>
            <p:nvSpPr>
              <p:cNvPr id="9" name="TextBox 8"/>
              <p:cNvSpPr txBox="1"/>
              <p:nvPr/>
            </p:nvSpPr>
            <p:spPr>
              <a:xfrm>
                <a:off x="3422855" y="3699933"/>
                <a:ext cx="1143000" cy="615553"/>
              </a:xfrm>
              <a:prstGeom prst="rect">
                <a:avLst/>
              </a:prstGeom>
              <a:noFill/>
            </p:spPr>
            <p:txBody>
              <a:bodyPr wrap="square" rtlCol="0">
                <a:spAutoFit/>
              </a:bodyPr>
              <a:lstStyle/>
              <a:p>
                <a:r>
                  <a:rPr lang="en-US" sz="1600" dirty="0" err="1" smtClean="0"/>
                  <a:t>Crestor</a:t>
                </a:r>
                <a:endParaRPr lang="en-US" sz="1600" dirty="0" smtClean="0"/>
              </a:p>
              <a:p>
                <a:r>
                  <a:rPr lang="en-US" sz="1600" dirty="0" err="1" smtClean="0"/>
                  <a:t>Lantus</a:t>
                </a:r>
                <a:endParaRPr lang="en-US" sz="1600" dirty="0"/>
              </a:p>
            </p:txBody>
          </p:sp>
          <p:sp>
            <p:nvSpPr>
              <p:cNvPr id="10" name="TextBox 9"/>
              <p:cNvSpPr txBox="1"/>
              <p:nvPr/>
            </p:nvSpPr>
            <p:spPr>
              <a:xfrm>
                <a:off x="4557253" y="3121620"/>
                <a:ext cx="1745226" cy="2138237"/>
              </a:xfrm>
              <a:prstGeom prst="rect">
                <a:avLst/>
              </a:prstGeom>
              <a:noFill/>
            </p:spPr>
            <p:txBody>
              <a:bodyPr wrap="square" rtlCol="0">
                <a:spAutoFit/>
              </a:bodyPr>
              <a:lstStyle/>
              <a:p>
                <a:r>
                  <a:rPr lang="en-US" sz="1400" dirty="0" smtClean="0"/>
                  <a:t>Insulin</a:t>
                </a:r>
              </a:p>
              <a:p>
                <a:r>
                  <a:rPr lang="en-US" sz="1400" dirty="0" err="1" smtClean="0"/>
                  <a:t>Metformin</a:t>
                </a:r>
                <a:endParaRPr lang="en-US" sz="1400" dirty="0" smtClean="0"/>
              </a:p>
              <a:p>
                <a:r>
                  <a:rPr lang="en-US" sz="1400" dirty="0" err="1" smtClean="0"/>
                  <a:t>Actos</a:t>
                </a:r>
                <a:endParaRPr lang="en-US" sz="1400" dirty="0" smtClean="0"/>
              </a:p>
              <a:p>
                <a:r>
                  <a:rPr lang="en-US" sz="1400" dirty="0" err="1" smtClean="0"/>
                  <a:t>Levemir</a:t>
                </a:r>
                <a:endParaRPr lang="en-US" sz="1400" dirty="0" smtClean="0"/>
              </a:p>
              <a:p>
                <a:r>
                  <a:rPr lang="en-US" sz="1400" dirty="0" err="1" smtClean="0"/>
                  <a:t>Humalog</a:t>
                </a:r>
                <a:endParaRPr lang="en-US" sz="1400" dirty="0" smtClean="0"/>
              </a:p>
              <a:p>
                <a:r>
                  <a:rPr lang="en-US" sz="1400" dirty="0" err="1" smtClean="0"/>
                  <a:t>Novolog</a:t>
                </a:r>
                <a:endParaRPr lang="en-US" sz="1400" dirty="0" smtClean="0"/>
              </a:p>
              <a:p>
                <a:r>
                  <a:rPr lang="en-US" sz="1400" dirty="0" smtClean="0"/>
                  <a:t>Aspirin</a:t>
                </a:r>
              </a:p>
              <a:p>
                <a:r>
                  <a:rPr lang="en-US" sz="1400" dirty="0" err="1" smtClean="0"/>
                  <a:t>Glipizide</a:t>
                </a:r>
                <a:endParaRPr lang="en-US" sz="1400" dirty="0" smtClean="0"/>
              </a:p>
              <a:p>
                <a:endParaRPr lang="en-US" sz="1400" dirty="0" smtClean="0"/>
              </a:p>
            </p:txBody>
          </p:sp>
        </p:grpSp>
        <p:grpSp>
          <p:nvGrpSpPr>
            <p:cNvPr id="11" name="Group 10"/>
            <p:cNvGrpSpPr/>
            <p:nvPr/>
          </p:nvGrpSpPr>
          <p:grpSpPr>
            <a:xfrm>
              <a:off x="6629400" y="3581400"/>
              <a:ext cx="838200" cy="902732"/>
              <a:chOff x="7239000" y="2438400"/>
              <a:chExt cx="838200" cy="902732"/>
            </a:xfrm>
          </p:grpSpPr>
          <p:sp>
            <p:nvSpPr>
              <p:cNvPr id="12" name="TextBox 11"/>
              <p:cNvSpPr txBox="1"/>
              <p:nvPr/>
            </p:nvSpPr>
            <p:spPr>
              <a:xfrm>
                <a:off x="7239000" y="2438400"/>
                <a:ext cx="838200" cy="369332"/>
              </a:xfrm>
              <a:prstGeom prst="rect">
                <a:avLst/>
              </a:prstGeom>
              <a:solidFill>
                <a:schemeClr val="accent2">
                  <a:lumMod val="20000"/>
                  <a:lumOff val="80000"/>
                </a:schemeClr>
              </a:solidFill>
            </p:spPr>
            <p:txBody>
              <a:bodyPr wrap="square" rtlCol="0">
                <a:spAutoFit/>
              </a:bodyPr>
              <a:lstStyle/>
              <a:p>
                <a:r>
                  <a:rPr lang="en-US" dirty="0" smtClean="0"/>
                  <a:t>FAERS</a:t>
                </a:r>
                <a:endParaRPr lang="en-US" dirty="0"/>
              </a:p>
            </p:txBody>
          </p:sp>
          <p:sp>
            <p:nvSpPr>
              <p:cNvPr id="13" name="TextBox 12"/>
              <p:cNvSpPr txBox="1"/>
              <p:nvPr/>
            </p:nvSpPr>
            <p:spPr>
              <a:xfrm>
                <a:off x="7239000" y="2971800"/>
                <a:ext cx="838200" cy="369332"/>
              </a:xfrm>
              <a:prstGeom prst="rect">
                <a:avLst/>
              </a:prstGeom>
              <a:solidFill>
                <a:schemeClr val="accent3">
                  <a:lumMod val="20000"/>
                  <a:lumOff val="80000"/>
                </a:schemeClr>
              </a:solidFill>
            </p:spPr>
            <p:txBody>
              <a:bodyPr wrap="square" rtlCol="0">
                <a:spAutoFit/>
              </a:bodyPr>
              <a:lstStyle/>
              <a:p>
                <a:r>
                  <a:rPr lang="en-US" dirty="0" smtClean="0"/>
                  <a:t>Forum</a:t>
                </a:r>
                <a:endParaRPr lang="en-US" dirty="0"/>
              </a:p>
            </p:txBody>
          </p:sp>
        </p:grpSp>
      </p:grpSp>
      <p:sp>
        <p:nvSpPr>
          <p:cNvPr id="14" name="TextBox 13"/>
          <p:cNvSpPr txBox="1"/>
          <p:nvPr/>
        </p:nvSpPr>
        <p:spPr>
          <a:xfrm>
            <a:off x="533400" y="1676400"/>
            <a:ext cx="8077200" cy="923330"/>
          </a:xfrm>
          <a:prstGeom prst="rect">
            <a:avLst/>
          </a:prstGeom>
          <a:noFill/>
        </p:spPr>
        <p:txBody>
          <a:bodyPr wrap="square" rtlCol="0">
            <a:spAutoFit/>
          </a:bodyPr>
          <a:lstStyle/>
          <a:p>
            <a:pPr>
              <a:buFont typeface="Arial" pitchFamily="34" charset="0"/>
              <a:buChar char="•"/>
            </a:pPr>
            <a:r>
              <a:rPr lang="en-US" dirty="0" smtClean="0"/>
              <a:t>   Differences between Top 10 reported drugs from FDA’s AERS reports and patient social forum reports</a:t>
            </a:r>
          </a:p>
          <a:p>
            <a:endParaRPr lang="en-US" dirty="0"/>
          </a:p>
        </p:txBody>
      </p:sp>
      <p:sp>
        <p:nvSpPr>
          <p:cNvPr id="3" name="TextBox 2"/>
          <p:cNvSpPr txBox="1"/>
          <p:nvPr/>
        </p:nvSpPr>
        <p:spPr>
          <a:xfrm>
            <a:off x="228600" y="5486400"/>
            <a:ext cx="8610600" cy="1200329"/>
          </a:xfrm>
          <a:prstGeom prst="rect">
            <a:avLst/>
          </a:prstGeom>
          <a:noFill/>
        </p:spPr>
        <p:txBody>
          <a:bodyPr wrap="square" rtlCol="0">
            <a:spAutoFit/>
          </a:bodyPr>
          <a:lstStyle/>
          <a:p>
            <a:pPr marL="285750" indent="-285750">
              <a:buFont typeface="Arial"/>
              <a:buChar char="•"/>
            </a:pPr>
            <a:r>
              <a:rPr lang="en-US" dirty="0" smtClean="0"/>
              <a:t>Top reported medications from FAERS contain more drugs known to cause severe adverse events such as </a:t>
            </a:r>
            <a:r>
              <a:rPr lang="en-US" b="1" dirty="0" err="1" smtClean="0"/>
              <a:t>Byetta</a:t>
            </a:r>
            <a:r>
              <a:rPr lang="en-US" b="1" dirty="0" smtClean="0"/>
              <a:t>, Avandia </a:t>
            </a:r>
            <a:r>
              <a:rPr lang="en-US" dirty="0" smtClean="0"/>
              <a:t>and</a:t>
            </a:r>
            <a:r>
              <a:rPr lang="en-US" b="1" dirty="0" smtClean="0"/>
              <a:t> </a:t>
            </a:r>
            <a:r>
              <a:rPr lang="en-US" b="1" dirty="0" err="1" smtClean="0"/>
              <a:t>Vioxx</a:t>
            </a:r>
            <a:r>
              <a:rPr lang="en-US" dirty="0" smtClean="0"/>
              <a:t>. </a:t>
            </a:r>
          </a:p>
          <a:p>
            <a:pPr marL="285750" indent="-285750">
              <a:buFont typeface="Arial"/>
              <a:buChar char="•"/>
            </a:pPr>
            <a:r>
              <a:rPr lang="en-US" dirty="0" smtClean="0">
                <a:solidFill>
                  <a:srgbClr val="FF0000"/>
                </a:solidFill>
              </a:rPr>
              <a:t>Top reported medications from forums have more common diabetes treatments such as </a:t>
            </a:r>
            <a:r>
              <a:rPr lang="en-US" b="1" dirty="0" smtClean="0">
                <a:solidFill>
                  <a:srgbClr val="FF0000"/>
                </a:solidFill>
              </a:rPr>
              <a:t>insulin </a:t>
            </a:r>
            <a:r>
              <a:rPr lang="en-US" dirty="0" smtClean="0">
                <a:solidFill>
                  <a:srgbClr val="FF0000"/>
                </a:solidFill>
              </a:rPr>
              <a:t>and</a:t>
            </a:r>
            <a:r>
              <a:rPr lang="en-US" b="1" dirty="0" smtClean="0">
                <a:solidFill>
                  <a:srgbClr val="FF0000"/>
                </a:solidFill>
              </a:rPr>
              <a:t> Metformin</a:t>
            </a:r>
            <a:r>
              <a:rPr lang="en-US" dirty="0" smtClean="0">
                <a:solidFill>
                  <a:srgbClr val="FF0000"/>
                </a:solidFill>
              </a:rPr>
              <a:t>, reflecting the popularity of the treatments among patients. </a:t>
            </a:r>
            <a:endParaRPr lang="en-US" dirty="0">
              <a:solidFill>
                <a:srgbClr val="FF0000"/>
              </a:solidFill>
            </a:endParaRPr>
          </a:p>
        </p:txBody>
      </p:sp>
    </p:spTree>
    <p:extLst>
      <p:ext uri="{BB962C8B-B14F-4D97-AF65-F5344CB8AC3E}">
        <p14:creationId xmlns:p14="http://schemas.microsoft.com/office/powerpoint/2010/main" val="29508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52600"/>
            <a:ext cx="7772400" cy="1847851"/>
          </a:xfrm>
        </p:spPr>
        <p:txBody>
          <a:bodyPr>
            <a:normAutofit/>
          </a:bodyPr>
          <a:lstStyle/>
          <a:p>
            <a:r>
              <a:rPr lang="en-US" dirty="0" err="1" smtClean="0"/>
              <a:t>DiabeticLink</a:t>
            </a:r>
            <a:r>
              <a:rPr lang="en-US" dirty="0" smtClean="0"/>
              <a:t> </a:t>
            </a:r>
            <a:r>
              <a:rPr lang="en-US" dirty="0"/>
              <a:t>P</a:t>
            </a:r>
            <a:r>
              <a:rPr lang="en-US" dirty="0" smtClean="0"/>
              <a:t>atient Portal</a:t>
            </a:r>
            <a:endParaRPr lang="en-US" dirty="0"/>
          </a:p>
        </p:txBody>
      </p:sp>
      <p:sp>
        <p:nvSpPr>
          <p:cNvPr id="4" name="Subtitle 3"/>
          <p:cNvSpPr>
            <a:spLocks noGrp="1"/>
          </p:cNvSpPr>
          <p:nvPr>
            <p:ph type="subTitle" idx="1"/>
          </p:nvPr>
        </p:nvSpPr>
        <p:spPr/>
        <p:txBody>
          <a:bodyPr/>
          <a:lstStyle/>
          <a:p>
            <a:r>
              <a:rPr lang="en-US" dirty="0" err="1" smtClean="0">
                <a:solidFill>
                  <a:schemeClr val="tx1"/>
                </a:solidFill>
              </a:rPr>
              <a:t>DiabeticLink</a:t>
            </a:r>
            <a:r>
              <a:rPr lang="en-US" dirty="0" smtClean="0">
                <a:solidFill>
                  <a:schemeClr val="tx1"/>
                </a:solidFill>
              </a:rPr>
              <a:t> US and Taiwan teams</a:t>
            </a:r>
            <a:endParaRPr lang="en-US" dirty="0">
              <a:solidFill>
                <a:schemeClr val="tx1"/>
              </a:solidFill>
            </a:endParaRPr>
          </a:p>
        </p:txBody>
      </p:sp>
    </p:spTree>
    <p:extLst>
      <p:ext uri="{BB962C8B-B14F-4D97-AF65-F5344CB8AC3E}">
        <p14:creationId xmlns:p14="http://schemas.microsoft.com/office/powerpoint/2010/main" val="3542750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System Goals</a:t>
            </a:r>
            <a:endParaRPr lang="en-US" dirty="0"/>
          </a:p>
        </p:txBody>
      </p:sp>
      <p:sp>
        <p:nvSpPr>
          <p:cNvPr id="6" name="Content Placeholder 5"/>
          <p:cNvSpPr>
            <a:spLocks noGrp="1"/>
          </p:cNvSpPr>
          <p:nvPr>
            <p:ph idx="1"/>
          </p:nvPr>
        </p:nvSpPr>
        <p:spPr/>
        <p:txBody>
          <a:bodyPr>
            <a:normAutofit fontScale="92500"/>
          </a:bodyPr>
          <a:lstStyle/>
          <a:p>
            <a:r>
              <a:rPr lang="en-US" i="1" dirty="0" err="1" smtClean="0"/>
              <a:t>DiabeticLink</a:t>
            </a:r>
            <a:r>
              <a:rPr lang="en-US" dirty="0" smtClean="0"/>
              <a:t> aims to be a premier </a:t>
            </a:r>
            <a:r>
              <a:rPr lang="en-US" dirty="0" smtClean="0">
                <a:solidFill>
                  <a:srgbClr val="FF0000"/>
                </a:solidFill>
              </a:rPr>
              <a:t>patient portal </a:t>
            </a:r>
            <a:r>
              <a:rPr lang="en-US" dirty="0" smtClean="0"/>
              <a:t>to deliver critical, credible diabetes information, management and educational tools based on advanced data mining and text processing techniques developed in the Artificial Intelligence Lab (AI Lab) at the University of Arizona. </a:t>
            </a:r>
          </a:p>
          <a:p>
            <a:r>
              <a:rPr lang="en-US" dirty="0" smtClean="0"/>
              <a:t>Target diabetic patients and their caretakers, physicians, nurse educators; pharmacists, researchers and pharmaceutical companies. </a:t>
            </a:r>
          </a:p>
          <a:p>
            <a:endParaRPr lang="en-US" dirty="0"/>
          </a:p>
        </p:txBody>
      </p:sp>
      <p:sp>
        <p:nvSpPr>
          <p:cNvPr id="4" name="Slide Number Placeholder 3"/>
          <p:cNvSpPr>
            <a:spLocks noGrp="1"/>
          </p:cNvSpPr>
          <p:nvPr>
            <p:ph type="sldNum" sz="quarter" idx="12"/>
          </p:nvPr>
        </p:nvSpPr>
        <p:spPr/>
        <p:txBody>
          <a:bodyPr/>
          <a:lstStyle/>
          <a:p>
            <a:fld id="{EB4E21BE-DB1B-FC4D-ACD1-E3E1C23CDCB6}" type="slidenum">
              <a:rPr lang="en-US" smtClean="0"/>
              <a:pPr/>
              <a:t>57</a:t>
            </a:fld>
            <a:endParaRPr lang="en-US"/>
          </a:p>
        </p:txBody>
      </p:sp>
    </p:spTree>
    <p:extLst>
      <p:ext uri="{BB962C8B-B14F-4D97-AF65-F5344CB8AC3E}">
        <p14:creationId xmlns:p14="http://schemas.microsoft.com/office/powerpoint/2010/main" val="5962171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 Market</a:t>
            </a:r>
            <a:endParaRPr lang="en-US" dirty="0"/>
          </a:p>
        </p:txBody>
      </p:sp>
      <p:sp>
        <p:nvSpPr>
          <p:cNvPr id="3" name="Content Placeholder 2"/>
          <p:cNvSpPr>
            <a:spLocks noGrp="1"/>
          </p:cNvSpPr>
          <p:nvPr>
            <p:ph idx="1"/>
          </p:nvPr>
        </p:nvSpPr>
        <p:spPr>
          <a:xfrm>
            <a:off x="533400" y="1600200"/>
            <a:ext cx="8305800" cy="4525963"/>
          </a:xfrm>
        </p:spPr>
        <p:txBody>
          <a:bodyPr>
            <a:noAutofit/>
          </a:bodyPr>
          <a:lstStyle/>
          <a:p>
            <a:pPr fontAlgn="base">
              <a:buNone/>
            </a:pPr>
            <a:r>
              <a:rPr lang="en-US" sz="2400" b="1" dirty="0" smtClean="0"/>
              <a:t>Diabetes in the United States:</a:t>
            </a:r>
          </a:p>
          <a:p>
            <a:pPr fontAlgn="base"/>
            <a:r>
              <a:rPr lang="en-US" sz="2400" dirty="0" smtClean="0"/>
              <a:t>Diabetes affects 25.8 million people, or </a:t>
            </a:r>
            <a:r>
              <a:rPr lang="en-US" sz="2400" dirty="0" smtClean="0">
                <a:solidFill>
                  <a:srgbClr val="FF0000"/>
                </a:solidFill>
              </a:rPr>
              <a:t>8.3% of the population;</a:t>
            </a:r>
          </a:p>
          <a:p>
            <a:pPr fontAlgn="base"/>
            <a:r>
              <a:rPr lang="en-US" sz="2400" dirty="0" smtClean="0"/>
              <a:t>About 18.8 million people have been diagnosed with diabetes;</a:t>
            </a:r>
          </a:p>
          <a:p>
            <a:pPr fontAlgn="base"/>
            <a:r>
              <a:rPr lang="en-US" sz="2400" dirty="0" smtClean="0"/>
              <a:t>Nearly 7.0 million people remain undiagnosed;</a:t>
            </a:r>
          </a:p>
          <a:p>
            <a:pPr fontAlgn="base">
              <a:buNone/>
            </a:pPr>
            <a:endParaRPr lang="en-US" sz="1100" dirty="0" smtClean="0"/>
          </a:p>
          <a:p>
            <a:pPr fontAlgn="base">
              <a:buNone/>
            </a:pPr>
            <a:r>
              <a:rPr lang="en-US" sz="2400" b="1" dirty="0" smtClean="0"/>
              <a:t>Internet Access:</a:t>
            </a:r>
          </a:p>
          <a:p>
            <a:pPr fontAlgn="base"/>
            <a:r>
              <a:rPr lang="en-US" sz="2400" dirty="0" smtClean="0"/>
              <a:t>78% of the US population have internet access</a:t>
            </a:r>
            <a:endParaRPr lang="en-US" sz="2400" dirty="0"/>
          </a:p>
        </p:txBody>
      </p:sp>
      <p:sp>
        <p:nvSpPr>
          <p:cNvPr id="4" name="Slide Number Placeholder 3"/>
          <p:cNvSpPr>
            <a:spLocks noGrp="1"/>
          </p:cNvSpPr>
          <p:nvPr>
            <p:ph type="sldNum" sz="quarter" idx="12"/>
          </p:nvPr>
        </p:nvSpPr>
        <p:spPr/>
        <p:txBody>
          <a:bodyPr/>
          <a:lstStyle/>
          <a:p>
            <a:fld id="{4DE59987-43F9-4DF6-9F0D-D0A42C22B1AE}" type="slidenum">
              <a:rPr lang="en-US" smtClean="0"/>
              <a:pPr/>
              <a:t>58</a:t>
            </a:fld>
            <a:endParaRPr lang="en-US"/>
          </a:p>
        </p:txBody>
      </p:sp>
      <p:sp>
        <p:nvSpPr>
          <p:cNvPr id="5" name="Rectangle 4"/>
          <p:cNvSpPr/>
          <p:nvPr/>
        </p:nvSpPr>
        <p:spPr>
          <a:xfrm>
            <a:off x="1295400" y="6093023"/>
            <a:ext cx="5562600" cy="307777"/>
          </a:xfrm>
          <a:prstGeom prst="rect">
            <a:avLst/>
          </a:prstGeom>
        </p:spPr>
        <p:txBody>
          <a:bodyPr wrap="square">
            <a:spAutoFit/>
          </a:bodyPr>
          <a:lstStyle/>
          <a:p>
            <a:r>
              <a:rPr lang="en-US" sz="1400" i="1" dirty="0" smtClean="0">
                <a:solidFill>
                  <a:schemeClr val="tx2">
                    <a:lumMod val="75000"/>
                  </a:schemeClr>
                </a:solidFill>
              </a:rPr>
              <a:t>Source:  http://www.cdc.gov/diabetes/pubs/pdf/ndfs_2011.pdf</a:t>
            </a:r>
            <a:endParaRPr lang="en-US" sz="1400" i="1" dirty="0">
              <a:solidFill>
                <a:schemeClr val="tx2">
                  <a:lumMod val="75000"/>
                </a:schemeClr>
              </a:solidFill>
            </a:endParaRPr>
          </a:p>
        </p:txBody>
      </p:sp>
    </p:spTree>
    <p:extLst>
      <p:ext uri="{BB962C8B-B14F-4D97-AF65-F5344CB8AC3E}">
        <p14:creationId xmlns:p14="http://schemas.microsoft.com/office/powerpoint/2010/main" val="35379525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Healthcare Social Media Patient Sites</a:t>
            </a:r>
            <a:endParaRPr lang="en-US" dirty="0"/>
          </a:p>
        </p:txBody>
      </p:sp>
      <p:sp>
        <p:nvSpPr>
          <p:cNvPr id="3" name="Slide Number Placeholder 2"/>
          <p:cNvSpPr>
            <a:spLocks noGrp="1"/>
          </p:cNvSpPr>
          <p:nvPr>
            <p:ph type="sldNum" sz="quarter" idx="12"/>
          </p:nvPr>
        </p:nvSpPr>
        <p:spPr/>
        <p:txBody>
          <a:bodyPr/>
          <a:lstStyle/>
          <a:p>
            <a:fld id="{B5C6287F-E503-47B6-B862-9CAE229E6EA3}" type="slidenum">
              <a:rPr lang="en-US" smtClean="0"/>
              <a:pPr/>
              <a:t>59</a:t>
            </a:fld>
            <a:endParaRPr lang="en-US"/>
          </a:p>
        </p:txBody>
      </p:sp>
      <p:graphicFrame>
        <p:nvGraphicFramePr>
          <p:cNvPr id="4" name="Table 3"/>
          <p:cNvGraphicFramePr>
            <a:graphicFrameLocks noGrp="1"/>
          </p:cNvGraphicFramePr>
          <p:nvPr/>
        </p:nvGraphicFramePr>
        <p:xfrm>
          <a:off x="762000" y="1732280"/>
          <a:ext cx="3429000" cy="4744720"/>
        </p:xfrm>
        <a:graphic>
          <a:graphicData uri="http://schemas.openxmlformats.org/drawingml/2006/table">
            <a:tbl>
              <a:tblPr firstRow="1" bandRow="1">
                <a:tableStyleId>{5C22544A-7EE6-4342-B048-85BDC9FD1C3A}</a:tableStyleId>
              </a:tblPr>
              <a:tblGrid>
                <a:gridCol w="3429000"/>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t>Diabetes-Specific Sites</a:t>
                      </a:r>
                      <a:endParaRPr lang="en-US" sz="1800" b="1" kern="1200" dirty="0" smtClean="0">
                        <a:solidFill>
                          <a:schemeClr val="dk1"/>
                        </a:solidFill>
                        <a:latin typeface="+mn-lt"/>
                        <a:ea typeface="+mn-ea"/>
                        <a:cs typeface="+mn-cs"/>
                      </a:endParaRP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t>DiabetesForums.com</a:t>
                      </a:r>
                      <a:endParaRPr lang="en-US" sz="1800" b="0" kern="1200" dirty="0" smtClean="0">
                        <a:solidFill>
                          <a:schemeClr val="dk1"/>
                        </a:solidFill>
                        <a:latin typeface="+mn-lt"/>
                        <a:ea typeface="+mn-ea"/>
                        <a:cs typeface="+mn-cs"/>
                      </a:endParaRPr>
                    </a:p>
                  </a:txBody>
                  <a:tcPr/>
                </a:tc>
              </a:tr>
              <a:tr h="370840">
                <a:tc>
                  <a:txBody>
                    <a:bodyPr/>
                    <a:lstStyle/>
                    <a:p>
                      <a:r>
                        <a:rPr lang="en-US" dirty="0" smtClean="0"/>
                        <a:t>Diabetes.co.uk</a:t>
                      </a:r>
                      <a:endParaRPr lang="en-US" b="1" dirty="0"/>
                    </a:p>
                  </a:txBody>
                  <a:tcPr/>
                </a:tc>
              </a:tr>
              <a:tr h="370840">
                <a:tc>
                  <a:txBody>
                    <a:bodyPr/>
                    <a:lstStyle/>
                    <a:p>
                      <a:r>
                        <a:rPr lang="en-US" dirty="0" smtClean="0"/>
                        <a:t>dLife.com</a:t>
                      </a:r>
                      <a:endParaRPr lang="en-US" b="1" dirty="0"/>
                    </a:p>
                  </a:txBody>
                  <a:tcPr/>
                </a:tc>
              </a:tr>
              <a:tr h="370840">
                <a:tc>
                  <a:txBody>
                    <a:bodyPr/>
                    <a:lstStyle/>
                    <a:p>
                      <a:r>
                        <a:rPr lang="en-US" dirty="0" smtClean="0"/>
                        <a:t>American Diabetes Association</a:t>
                      </a:r>
                      <a:r>
                        <a:rPr lang="en-US" baseline="0" dirty="0" smtClean="0"/>
                        <a:t> (diabetes.org)</a:t>
                      </a:r>
                      <a:endParaRPr lang="en-US" b="1" dirty="0"/>
                    </a:p>
                  </a:txBody>
                  <a:tcPr/>
                </a:tc>
              </a:tr>
              <a:tr h="370840">
                <a:tc>
                  <a:txBody>
                    <a:bodyPr/>
                    <a:lstStyle/>
                    <a:p>
                      <a:r>
                        <a:rPr lang="en-US" dirty="0" smtClean="0"/>
                        <a:t>DiabetesForum.com</a:t>
                      </a:r>
                      <a:endParaRPr lang="en-US" dirty="0"/>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TuDiabetes.org</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DiabeticNetwork.com</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DiabetesDaily.com</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diabetes-support.org.uk</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DiabeticConnect.com</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Juvenation.org</a:t>
                      </a:r>
                    </a:p>
                  </a:txBody>
                  <a:tcPr/>
                </a:tc>
              </a:tr>
            </a:tbl>
          </a:graphicData>
        </a:graphic>
      </p:graphicFrame>
      <p:graphicFrame>
        <p:nvGraphicFramePr>
          <p:cNvPr id="5" name="Table 4"/>
          <p:cNvGraphicFramePr>
            <a:graphicFrameLocks noGrp="1"/>
          </p:cNvGraphicFramePr>
          <p:nvPr/>
        </p:nvGraphicFramePr>
        <p:xfrm>
          <a:off x="4953000" y="1737826"/>
          <a:ext cx="3276600" cy="2250440"/>
        </p:xfrm>
        <a:graphic>
          <a:graphicData uri="http://schemas.openxmlformats.org/drawingml/2006/table">
            <a:tbl>
              <a:tblPr firstRow="1" bandRow="1">
                <a:tableStyleId>{5C22544A-7EE6-4342-B048-85BDC9FD1C3A}</a:tableStyleId>
              </a:tblPr>
              <a:tblGrid>
                <a:gridCol w="3276600"/>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t>General Disease</a:t>
                      </a:r>
                      <a:r>
                        <a:rPr lang="en-US" sz="2000" kern="1200" baseline="0" dirty="0" smtClean="0"/>
                        <a:t> Sites</a:t>
                      </a:r>
                      <a:endParaRPr lang="en-US" sz="1800" b="1" kern="1200" dirty="0" smtClean="0">
                        <a:solidFill>
                          <a:schemeClr val="dk1"/>
                        </a:solidFill>
                        <a:latin typeface="+mn-lt"/>
                        <a:ea typeface="+mn-ea"/>
                        <a:cs typeface="+mn-cs"/>
                      </a:endParaRP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t>PatientsLikeMe.com</a:t>
                      </a:r>
                      <a:endParaRPr lang="en-US" sz="1800" b="1" kern="1200" dirty="0" smtClean="0">
                        <a:solidFill>
                          <a:schemeClr val="dk1"/>
                        </a:solidFill>
                        <a:latin typeface="+mn-lt"/>
                        <a:ea typeface="+mn-ea"/>
                        <a:cs typeface="+mn-cs"/>
                      </a:endParaRPr>
                    </a:p>
                  </a:txBody>
                  <a:tcPr/>
                </a:tc>
              </a:tr>
              <a:tr h="370840">
                <a:tc>
                  <a:txBody>
                    <a:bodyPr/>
                    <a:lstStyle/>
                    <a:p>
                      <a:r>
                        <a:rPr lang="en-US" dirty="0" smtClean="0"/>
                        <a:t>WebMD.com</a:t>
                      </a:r>
                      <a:endParaRPr lang="en-US" dirty="0"/>
                    </a:p>
                  </a:txBody>
                  <a:tcPr/>
                </a:tc>
              </a:tr>
              <a:tr h="370840">
                <a:tc>
                  <a:txBody>
                    <a:bodyPr/>
                    <a:lstStyle/>
                    <a:p>
                      <a:r>
                        <a:rPr lang="en-US" dirty="0" smtClean="0"/>
                        <a:t>DailyStrength.com</a:t>
                      </a:r>
                      <a:endParaRPr lang="en-US" dirty="0"/>
                    </a:p>
                  </a:txBody>
                  <a:tcPr/>
                </a:tc>
              </a:tr>
              <a:tr h="370840">
                <a:tc>
                  <a:txBody>
                    <a:bodyPr/>
                    <a:lstStyle/>
                    <a:p>
                      <a:r>
                        <a:rPr lang="en-US" dirty="0" smtClean="0"/>
                        <a:t>HealthBoards.com</a:t>
                      </a:r>
                      <a:endParaRPr lang="en-US" dirty="0"/>
                    </a:p>
                  </a:txBody>
                  <a:tcPr/>
                </a:tc>
              </a:tr>
              <a:tr h="370840">
                <a:tc>
                  <a:txBody>
                    <a:bodyPr/>
                    <a:lstStyle/>
                    <a:p>
                      <a:r>
                        <a:rPr lang="en-US" dirty="0" smtClean="0"/>
                        <a:t>MayoClinic.com</a:t>
                      </a:r>
                      <a:endParaRPr lang="en-US" dirty="0"/>
                    </a:p>
                  </a:txBody>
                  <a:tcPr/>
                </a:tc>
              </a:tr>
            </a:tbl>
          </a:graphicData>
        </a:graphic>
      </p:graphicFrame>
    </p:spTree>
    <p:extLst>
      <p:ext uri="{BB962C8B-B14F-4D97-AF65-F5344CB8AC3E}">
        <p14:creationId xmlns:p14="http://schemas.microsoft.com/office/powerpoint/2010/main" val="2709640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IT: The Perfect Storm</a:t>
            </a:r>
            <a:endParaRPr lang="en-US" dirty="0"/>
          </a:p>
        </p:txBody>
      </p:sp>
      <p:sp>
        <p:nvSpPr>
          <p:cNvPr id="3" name="Content Placeholder 2"/>
          <p:cNvSpPr>
            <a:spLocks noGrp="1"/>
          </p:cNvSpPr>
          <p:nvPr>
            <p:ph idx="1"/>
          </p:nvPr>
        </p:nvSpPr>
        <p:spPr>
          <a:xfrm>
            <a:off x="533400" y="1524000"/>
            <a:ext cx="8153400" cy="4754563"/>
          </a:xfrm>
        </p:spPr>
        <p:txBody>
          <a:bodyPr>
            <a:normAutofit/>
          </a:bodyPr>
          <a:lstStyle/>
          <a:p>
            <a:r>
              <a:rPr lang="en-US" dirty="0" smtClean="0"/>
              <a:t>US, Obama Care, HIT meaningful use; </a:t>
            </a:r>
            <a:r>
              <a:rPr lang="en-US" dirty="0" err="1" smtClean="0"/>
              <a:t>Healthcare.gov</a:t>
            </a:r>
            <a:r>
              <a:rPr lang="en-US" dirty="0" smtClean="0"/>
              <a:t> troubles; aging baby boomers</a:t>
            </a:r>
          </a:p>
          <a:p>
            <a:endParaRPr lang="en-US" dirty="0" smtClean="0"/>
          </a:p>
          <a:p>
            <a:r>
              <a:rPr lang="en-US" dirty="0" smtClean="0"/>
              <a:t>China, $120B healthcare overhaul; one-child policy; reverse pyramid (4-2-1)</a:t>
            </a:r>
          </a:p>
          <a:p>
            <a:endParaRPr lang="en-US" dirty="0"/>
          </a:p>
          <a:p>
            <a:r>
              <a:rPr lang="en-US" dirty="0" smtClean="0"/>
              <a:t>Taiwan, National Health Insurance (NHI) policy; NHI and EHR databases</a:t>
            </a:r>
          </a:p>
        </p:txBody>
      </p:sp>
      <p:sp>
        <p:nvSpPr>
          <p:cNvPr id="4" name="Slide Number Placeholder 3"/>
          <p:cNvSpPr>
            <a:spLocks noGrp="1"/>
          </p:cNvSpPr>
          <p:nvPr>
            <p:ph type="sldNum" sz="quarter" idx="12"/>
          </p:nvPr>
        </p:nvSpPr>
        <p:spPr/>
        <p:txBody>
          <a:bodyPr/>
          <a:lstStyle/>
          <a:p>
            <a:fld id="{4DE59987-43F9-4DF6-9F0D-D0A42C22B1AE}" type="slidenum">
              <a:rPr lang="en-US" smtClean="0"/>
              <a:pPr/>
              <a:t>6</a:t>
            </a:fld>
            <a:endParaRPr lang="en-US"/>
          </a:p>
        </p:txBody>
      </p:sp>
    </p:spTree>
    <p:extLst>
      <p:ext uri="{BB962C8B-B14F-4D97-AF65-F5344CB8AC3E}">
        <p14:creationId xmlns:p14="http://schemas.microsoft.com/office/powerpoint/2010/main" val="29813252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715962"/>
          </a:xfrm>
        </p:spPr>
        <p:txBody>
          <a:bodyPr>
            <a:normAutofit/>
          </a:bodyPr>
          <a:lstStyle/>
          <a:p>
            <a:r>
              <a:rPr lang="en-US" sz="3600" dirty="0" smtClean="0"/>
              <a:t>The Big Picture: Diabetes-only social sites</a:t>
            </a:r>
            <a:endParaRPr lang="en-US" sz="3600" dirty="0"/>
          </a:p>
        </p:txBody>
      </p:sp>
      <p:sp>
        <p:nvSpPr>
          <p:cNvPr id="4" name="Slide Number Placeholder 3"/>
          <p:cNvSpPr>
            <a:spLocks noGrp="1"/>
          </p:cNvSpPr>
          <p:nvPr>
            <p:ph type="sldNum" sz="quarter" idx="12"/>
          </p:nvPr>
        </p:nvSpPr>
        <p:spPr/>
        <p:txBody>
          <a:bodyPr/>
          <a:lstStyle/>
          <a:p>
            <a:fld id="{BFBEC41B-BAE3-457D-807C-6D86CA62F0ED}" type="slidenum">
              <a:rPr lang="en-US" smtClean="0"/>
              <a:pPr/>
              <a:t>60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7605958"/>
              </p:ext>
            </p:extLst>
          </p:nvPr>
        </p:nvGraphicFramePr>
        <p:xfrm>
          <a:off x="228600" y="1051560"/>
          <a:ext cx="8610601" cy="5577839"/>
        </p:xfrm>
        <a:graphic>
          <a:graphicData uri="http://schemas.openxmlformats.org/drawingml/2006/table">
            <a:tbl>
              <a:tblPr firstRow="1" bandRow="1">
                <a:tableStyleId>{5C22544A-7EE6-4342-B048-85BDC9FD1C3A}</a:tableStyleId>
              </a:tblPr>
              <a:tblGrid>
                <a:gridCol w="2362200"/>
                <a:gridCol w="1600200"/>
                <a:gridCol w="1524000"/>
                <a:gridCol w="1600200"/>
                <a:gridCol w="1524001"/>
              </a:tblGrid>
              <a:tr h="609600">
                <a:tc>
                  <a:txBody>
                    <a:bodyPr/>
                    <a:lstStyle/>
                    <a:p>
                      <a:pPr algn="l"/>
                      <a:endParaRPr lang="en-US" dirty="0"/>
                    </a:p>
                  </a:txBody>
                  <a:tcPr anchor="ctr"/>
                </a:tc>
                <a:tc>
                  <a:txBody>
                    <a:bodyPr/>
                    <a:lstStyle/>
                    <a:p>
                      <a:pPr algn="ctr"/>
                      <a:r>
                        <a:rPr lang="en-US" sz="1400" b="1" kern="1200" dirty="0" smtClean="0">
                          <a:solidFill>
                            <a:schemeClr val="accent3">
                              <a:lumMod val="50000"/>
                            </a:schemeClr>
                          </a:solidFill>
                          <a:latin typeface="+mn-lt"/>
                          <a:ea typeface="+mn-ea"/>
                          <a:cs typeface="+mn-cs"/>
                        </a:rPr>
                        <a:t>DiabeticLink</a:t>
                      </a:r>
                    </a:p>
                  </a:txBody>
                  <a:tcPr anchor="ctr" anchorCtr="1">
                    <a:solidFill>
                      <a:schemeClr val="accent3">
                        <a:lumMod val="40000"/>
                        <a:lumOff val="60000"/>
                      </a:schemeClr>
                    </a:solidFill>
                  </a:tcPr>
                </a:tc>
                <a:tc>
                  <a:txBody>
                    <a:bodyPr/>
                    <a:lstStyle/>
                    <a:p>
                      <a:r>
                        <a:rPr lang="en-US" dirty="0" smtClean="0"/>
                        <a:t>dLife</a:t>
                      </a:r>
                      <a:endParaRPr lang="en-US" dirty="0"/>
                    </a:p>
                  </a:txBody>
                  <a:tcPr anchor="ctr" anchorCtr="1"/>
                </a:tc>
                <a:tc>
                  <a:txBody>
                    <a:bodyPr/>
                    <a:lstStyle/>
                    <a:p>
                      <a:r>
                        <a:rPr lang="en-US" dirty="0" smtClean="0"/>
                        <a:t>ADA</a:t>
                      </a:r>
                      <a:endParaRPr lang="en-US" dirty="0"/>
                    </a:p>
                  </a:txBody>
                  <a:tcPr anchor="ctr" anchorCtr="1"/>
                </a:tc>
                <a:tc>
                  <a:txBody>
                    <a:bodyPr/>
                    <a:lstStyle/>
                    <a:p>
                      <a:r>
                        <a:rPr lang="en-US" sz="1400" dirty="0" smtClean="0"/>
                        <a:t>Diabetes.co.uk</a:t>
                      </a:r>
                      <a:endParaRPr lang="en-US" sz="1400" dirty="0"/>
                    </a:p>
                  </a:txBody>
                  <a:tcPr anchor="ctr" anchorCtr="1"/>
                </a:tc>
              </a:tr>
              <a:tr h="726931">
                <a:tc>
                  <a:txBody>
                    <a:bodyPr/>
                    <a:lstStyle/>
                    <a:p>
                      <a:pPr algn="l"/>
                      <a:r>
                        <a:rPr lang="en-US" sz="1400" dirty="0" smtClean="0"/>
                        <a:t>Aggregated Forums</a:t>
                      </a:r>
                      <a:endParaRPr lang="en-US" sz="1400" dirty="0"/>
                    </a:p>
                  </a:txBody>
                  <a:tcPr anchor="ctr"/>
                </a:tc>
                <a:tc>
                  <a:txBody>
                    <a:bodyPr/>
                    <a:lstStyle/>
                    <a:p>
                      <a:endParaRPr lang="en-US" sz="1400" dirty="0"/>
                    </a:p>
                  </a:txBody>
                  <a:tcPr anchor="ctr" anchorCtr="1">
                    <a:solidFill>
                      <a:schemeClr val="accent3">
                        <a:lumMod val="60000"/>
                        <a:lumOff val="40000"/>
                      </a:schemeClr>
                    </a:solidFill>
                  </a:tcPr>
                </a:tc>
                <a:tc>
                  <a:txBody>
                    <a:bodyPr/>
                    <a:lstStyle/>
                    <a:p>
                      <a:r>
                        <a:rPr lang="en-US" sz="1400" dirty="0" smtClean="0"/>
                        <a:t>No</a:t>
                      </a:r>
                      <a:endParaRPr lang="en-US" sz="14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No</a:t>
                      </a:r>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No</a:t>
                      </a:r>
                    </a:p>
                  </a:txBody>
                  <a:tcPr anchor="ctr" anchorCtr="1"/>
                </a:tc>
              </a:tr>
              <a:tr h="726931">
                <a:tc>
                  <a:txBody>
                    <a:bodyPr/>
                    <a:lstStyle/>
                    <a:p>
                      <a:pPr algn="l"/>
                      <a:r>
                        <a:rPr lang="en-US" sz="1400" dirty="0" smtClean="0"/>
                        <a:t>Adverse Drug Reactions</a:t>
                      </a:r>
                      <a:endParaRPr lang="en-US" sz="1400" dirty="0"/>
                    </a:p>
                  </a:txBody>
                  <a:tcPr anchor="ctr"/>
                </a:tc>
                <a:tc>
                  <a:txBody>
                    <a:bodyPr/>
                    <a:lstStyle/>
                    <a:p>
                      <a:endParaRPr lang="en-US" sz="1400" dirty="0"/>
                    </a:p>
                  </a:txBody>
                  <a:tcPr anchor="ctr" anchorCtr="1">
                    <a:solidFill>
                      <a:schemeClr val="accent3">
                        <a:lumMod val="60000"/>
                        <a:lumOff val="40000"/>
                      </a:schemeClr>
                    </a:solidFill>
                  </a:tcPr>
                </a:tc>
                <a:tc>
                  <a:txBody>
                    <a:bodyPr/>
                    <a:lstStyle/>
                    <a:p>
                      <a:r>
                        <a:rPr lang="en-US" sz="1400" dirty="0" smtClean="0"/>
                        <a:t>No</a:t>
                      </a:r>
                      <a:endParaRPr lang="en-US" sz="1400" dirty="0"/>
                    </a:p>
                  </a:txBody>
                  <a:tcPr anchor="ctr" anchorCtr="1"/>
                </a:tc>
                <a:tc>
                  <a:txBody>
                    <a:bodyPr/>
                    <a:lstStyle/>
                    <a:p>
                      <a:r>
                        <a:rPr lang="en-US" sz="1400" dirty="0" smtClean="0"/>
                        <a:t>No</a:t>
                      </a:r>
                      <a:endParaRPr lang="en-US" sz="1400" dirty="0"/>
                    </a:p>
                  </a:txBody>
                  <a:tcPr anchor="ctr" anchorCtr="1"/>
                </a:tc>
                <a:tc>
                  <a:txBody>
                    <a:bodyPr/>
                    <a:lstStyle/>
                    <a:p>
                      <a:r>
                        <a:rPr lang="en-US" sz="1400" dirty="0" smtClean="0"/>
                        <a:t>No</a:t>
                      </a:r>
                      <a:endParaRPr lang="en-US" sz="1400" dirty="0"/>
                    </a:p>
                  </a:txBody>
                  <a:tcPr anchor="ctr" anchorCtr="1"/>
                </a:tc>
              </a:tr>
              <a:tr h="726931">
                <a:tc>
                  <a:txBody>
                    <a:bodyPr/>
                    <a:lstStyle/>
                    <a:p>
                      <a:pPr algn="l"/>
                      <a:r>
                        <a:rPr lang="en-US" sz="1400" dirty="0" smtClean="0"/>
                        <a:t>EHR Search tool</a:t>
                      </a:r>
                      <a:endParaRPr lang="en-US" sz="1400" dirty="0"/>
                    </a:p>
                  </a:txBody>
                  <a:tcPr anchor="ctr"/>
                </a:tc>
                <a:tc>
                  <a:txBody>
                    <a:bodyPr/>
                    <a:lstStyle/>
                    <a:p>
                      <a:endParaRPr lang="en-US" sz="1400" dirty="0"/>
                    </a:p>
                  </a:txBody>
                  <a:tcPr anchor="ctr" anchorCtr="1">
                    <a:solidFill>
                      <a:schemeClr val="accent3">
                        <a:lumMod val="60000"/>
                        <a:lumOff val="40000"/>
                      </a:schemeClr>
                    </a:solidFill>
                  </a:tcPr>
                </a:tc>
                <a:tc>
                  <a:txBody>
                    <a:bodyPr/>
                    <a:lstStyle/>
                    <a:p>
                      <a:r>
                        <a:rPr lang="en-US" sz="1400" dirty="0" smtClean="0"/>
                        <a:t>No</a:t>
                      </a:r>
                      <a:endParaRPr lang="en-US" sz="1400" dirty="0"/>
                    </a:p>
                  </a:txBody>
                  <a:tcPr anchor="ctr" anchorCtr="1"/>
                </a:tc>
                <a:tc>
                  <a:txBody>
                    <a:bodyPr/>
                    <a:lstStyle/>
                    <a:p>
                      <a:r>
                        <a:rPr lang="en-US" sz="1400" dirty="0" smtClean="0"/>
                        <a:t>No</a:t>
                      </a:r>
                      <a:endParaRPr lang="en-US" sz="1400" dirty="0"/>
                    </a:p>
                  </a:txBody>
                  <a:tcPr anchor="ctr" anchorCtr="1"/>
                </a:tc>
                <a:tc>
                  <a:txBody>
                    <a:bodyPr/>
                    <a:lstStyle/>
                    <a:p>
                      <a:r>
                        <a:rPr lang="en-US" sz="1400" dirty="0" smtClean="0"/>
                        <a:t>No</a:t>
                      </a:r>
                      <a:endParaRPr lang="en-US" sz="1400" dirty="0"/>
                    </a:p>
                  </a:txBody>
                  <a:tcPr anchor="ctr" anchorCtr="1"/>
                </a:tc>
              </a:tr>
              <a:tr h="7632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Portal</a:t>
                      </a:r>
                      <a:r>
                        <a:rPr lang="en-US" sz="1400" kern="1200" baseline="0" dirty="0" smtClean="0">
                          <a:solidFill>
                            <a:schemeClr val="dk1"/>
                          </a:solidFill>
                          <a:latin typeface="+mn-lt"/>
                          <a:ea typeface="+mn-ea"/>
                          <a:cs typeface="+mn-cs"/>
                        </a:rPr>
                        <a:t> Tracking app integrated with Mobile</a:t>
                      </a:r>
                      <a:endParaRPr lang="en-US" sz="1400" kern="1200" dirty="0" smtClean="0">
                        <a:solidFill>
                          <a:schemeClr val="dk1"/>
                        </a:solidFill>
                        <a:latin typeface="+mn-lt"/>
                        <a:ea typeface="+mn-ea"/>
                        <a:cs typeface="+mn-cs"/>
                      </a:endParaRPr>
                    </a:p>
                  </a:txBody>
                  <a:tcPr anchor="ctr"/>
                </a:tc>
                <a:tc>
                  <a:txBody>
                    <a:bodyPr/>
                    <a:lstStyle/>
                    <a:p>
                      <a:endParaRPr lang="en-US" sz="1400" dirty="0"/>
                    </a:p>
                  </a:txBody>
                  <a:tcPr anchor="ctr" anchorCtr="1">
                    <a:solidFill>
                      <a:schemeClr val="accent3">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No</a:t>
                      </a:r>
                      <a:endParaRPr lang="en-US" sz="14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No</a:t>
                      </a:r>
                    </a:p>
                  </a:txBody>
                  <a:tcPr anchor="ctr" anchorCtr="1"/>
                </a:tc>
                <a:tc>
                  <a:txBody>
                    <a:bodyPr/>
                    <a:lstStyle/>
                    <a:p>
                      <a:pPr algn="ctr"/>
                      <a:r>
                        <a:rPr lang="en-US" sz="1400" dirty="0" smtClean="0"/>
                        <a:t>(Portal tracking, but no integration)</a:t>
                      </a:r>
                      <a:endParaRPr lang="en-US" sz="1400" dirty="0"/>
                    </a:p>
                  </a:txBody>
                  <a:tcPr anchor="ctr" anchorCtr="1"/>
                </a:tc>
              </a:tr>
              <a:tr h="865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Mobile Tracking app (Glucose,</a:t>
                      </a:r>
                      <a:r>
                        <a:rPr lang="en-US" sz="1400" kern="1200" baseline="0" dirty="0" smtClean="0">
                          <a:solidFill>
                            <a:schemeClr val="dk1"/>
                          </a:solidFill>
                          <a:latin typeface="+mn-lt"/>
                          <a:ea typeface="+mn-ea"/>
                          <a:cs typeface="+mn-cs"/>
                        </a:rPr>
                        <a:t> weight, A1c, medications, food log, etc)</a:t>
                      </a:r>
                      <a:endParaRPr lang="en-US" sz="1400" dirty="0"/>
                    </a:p>
                  </a:txBody>
                  <a:tcPr anchor="ctr"/>
                </a:tc>
                <a:tc>
                  <a:txBody>
                    <a:bodyPr/>
                    <a:lstStyle/>
                    <a:p>
                      <a:endParaRPr lang="en-US" sz="1400" dirty="0"/>
                    </a:p>
                  </a:txBody>
                  <a:tcPr anchor="ctr" anchorCtr="1">
                    <a:solidFill>
                      <a:schemeClr val="accent3">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(Glucose only; search recipes; Q&amp;A)</a:t>
                      </a:r>
                      <a:endParaRPr lang="en-US" sz="14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(ADA journals only)</a:t>
                      </a:r>
                      <a:endParaRPr lang="en-US" sz="1400" dirty="0"/>
                    </a:p>
                  </a:txBody>
                  <a:tcPr anchor="ctr" anchorCtr="1"/>
                </a:tc>
                <a:tc>
                  <a:txBody>
                    <a:bodyPr/>
                    <a:lstStyle/>
                    <a:p>
                      <a:r>
                        <a:rPr lang="en-US" sz="1400" dirty="0" smtClean="0"/>
                        <a:t>No</a:t>
                      </a:r>
                      <a:endParaRPr lang="en-US" sz="1400" dirty="0"/>
                    </a:p>
                  </a:txBody>
                  <a:tcPr anchor="ctr" anchorCtr="1"/>
                </a:tc>
              </a:tr>
              <a:tr h="9859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Community Forums; Social Connectivity; Meal</a:t>
                      </a:r>
                      <a:r>
                        <a:rPr lang="en-US" sz="1400" baseline="0" dirty="0" smtClean="0"/>
                        <a:t> Plans;</a:t>
                      </a: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Food &amp; Fitness Guides;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Diabetes Guides and Healt</a:t>
                      </a:r>
                      <a:r>
                        <a:rPr lang="en-US" sz="1400" baseline="0" dirty="0" smtClean="0"/>
                        <a:t>h </a:t>
                      </a:r>
                      <a:r>
                        <a:rPr lang="en-US" sz="1400" dirty="0" smtClean="0"/>
                        <a:t>Information</a:t>
                      </a:r>
                      <a:endParaRPr lang="en-US" sz="1400" dirty="0"/>
                    </a:p>
                  </a:txBody>
                  <a:tcPr anchor="ctr"/>
                </a:tc>
                <a:tc>
                  <a:txBody>
                    <a:bodyPr/>
                    <a:lstStyle/>
                    <a:p>
                      <a:endParaRPr lang="en-US" sz="1400" dirty="0"/>
                    </a:p>
                  </a:txBody>
                  <a:tcPr anchor="ctr" anchorCtr="1">
                    <a:solidFill>
                      <a:schemeClr val="accent3">
                        <a:lumMod val="60000"/>
                        <a:lumOff val="40000"/>
                      </a:schemeClr>
                    </a:solidFill>
                  </a:tcPr>
                </a:tc>
                <a:tc>
                  <a:txBody>
                    <a:bodyPr/>
                    <a:lstStyle/>
                    <a:p>
                      <a:endParaRPr lang="en-US" sz="1400" dirty="0"/>
                    </a:p>
                  </a:txBody>
                  <a:tcPr anchor="ctr" anchorCtr="1"/>
                </a:tc>
                <a:tc>
                  <a:txBody>
                    <a:bodyPr/>
                    <a:lstStyle/>
                    <a:p>
                      <a:endParaRPr lang="en-US" sz="1400" dirty="0"/>
                    </a:p>
                  </a:txBody>
                  <a:tcPr anchor="ctr" anchorCtr="1"/>
                </a:tc>
                <a:tc>
                  <a:txBody>
                    <a:bodyPr/>
                    <a:lstStyle/>
                    <a:p>
                      <a:endParaRPr lang="en-US" sz="1400" dirty="0"/>
                    </a:p>
                  </a:txBody>
                  <a:tcPr anchor="ctr" anchorCtr="1"/>
                </a:tc>
              </a:tr>
            </a:tbl>
          </a:graphicData>
        </a:graphic>
      </p:graphicFrame>
      <p:grpSp>
        <p:nvGrpSpPr>
          <p:cNvPr id="3" name="Group 14"/>
          <p:cNvGrpSpPr/>
          <p:nvPr/>
        </p:nvGrpSpPr>
        <p:grpSpPr>
          <a:xfrm>
            <a:off x="3056731" y="1705591"/>
            <a:ext cx="600869" cy="2790209"/>
            <a:chOff x="2209800" y="1981200"/>
            <a:chExt cx="600869" cy="2790209"/>
          </a:xfrm>
        </p:grpSpPr>
        <p:pic>
          <p:nvPicPr>
            <p:cNvPr id="6" name="Picture 5" descr="C:\Users\scompton\Downloads\MC900441310.PNG"/>
            <p:cNvPicPr>
              <a:picLocks noChangeAspect="1" noChangeArrowheads="1"/>
            </p:cNvPicPr>
            <p:nvPr/>
          </p:nvPicPr>
          <p:blipFill>
            <a:blip r:embed="rId3" cstate="print"/>
            <a:srcRect/>
            <a:stretch>
              <a:fillRect/>
            </a:stretch>
          </p:blipFill>
          <p:spPr bwMode="auto">
            <a:xfrm>
              <a:off x="2218532" y="1981200"/>
              <a:ext cx="592137" cy="592137"/>
            </a:xfrm>
            <a:prstGeom prst="rect">
              <a:avLst/>
            </a:prstGeom>
            <a:noFill/>
          </p:spPr>
        </p:pic>
        <p:pic>
          <p:nvPicPr>
            <p:cNvPr id="7" name="Picture 5" descr="C:\Users\scompton\Downloads\MC900441310.PNG"/>
            <p:cNvPicPr>
              <a:picLocks noChangeAspect="1" noChangeArrowheads="1"/>
            </p:cNvPicPr>
            <p:nvPr/>
          </p:nvPicPr>
          <p:blipFill>
            <a:blip r:embed="rId3" cstate="print"/>
            <a:srcRect/>
            <a:stretch>
              <a:fillRect/>
            </a:stretch>
          </p:blipFill>
          <p:spPr bwMode="auto">
            <a:xfrm>
              <a:off x="2218532" y="2667000"/>
              <a:ext cx="592137" cy="592137"/>
            </a:xfrm>
            <a:prstGeom prst="rect">
              <a:avLst/>
            </a:prstGeom>
            <a:noFill/>
          </p:spPr>
        </p:pic>
        <p:pic>
          <p:nvPicPr>
            <p:cNvPr id="8" name="Picture 5" descr="C:\Users\scompton\Downloads\MC900441310.PNG"/>
            <p:cNvPicPr>
              <a:picLocks noChangeAspect="1" noChangeArrowheads="1"/>
            </p:cNvPicPr>
            <p:nvPr/>
          </p:nvPicPr>
          <p:blipFill>
            <a:blip r:embed="rId3" cstate="print"/>
            <a:srcRect/>
            <a:stretch>
              <a:fillRect/>
            </a:stretch>
          </p:blipFill>
          <p:spPr bwMode="auto">
            <a:xfrm>
              <a:off x="2218532" y="3352800"/>
              <a:ext cx="592137" cy="592137"/>
            </a:xfrm>
            <a:prstGeom prst="rect">
              <a:avLst/>
            </a:prstGeom>
            <a:noFill/>
          </p:spPr>
        </p:pic>
        <p:pic>
          <p:nvPicPr>
            <p:cNvPr id="10" name="Picture 5" descr="C:\Users\scompton\Downloads\MC900441310.PNG"/>
            <p:cNvPicPr>
              <a:picLocks noChangeAspect="1" noChangeArrowheads="1"/>
            </p:cNvPicPr>
            <p:nvPr/>
          </p:nvPicPr>
          <p:blipFill>
            <a:blip r:embed="rId3" cstate="print"/>
            <a:srcRect/>
            <a:stretch>
              <a:fillRect/>
            </a:stretch>
          </p:blipFill>
          <p:spPr bwMode="auto">
            <a:xfrm>
              <a:off x="2209800" y="4179272"/>
              <a:ext cx="592137" cy="592137"/>
            </a:xfrm>
            <a:prstGeom prst="rect">
              <a:avLst/>
            </a:prstGeom>
            <a:noFill/>
          </p:spPr>
        </p:pic>
      </p:grpSp>
      <p:pic>
        <p:nvPicPr>
          <p:cNvPr id="2051" name="Picture 3"/>
          <p:cNvPicPr>
            <a:picLocks noChangeAspect="1" noChangeArrowheads="1"/>
          </p:cNvPicPr>
          <p:nvPr/>
        </p:nvPicPr>
        <p:blipFill>
          <a:blip r:embed="rId4" cstate="print"/>
          <a:srcRect/>
          <a:stretch>
            <a:fillRect/>
          </a:stretch>
        </p:blipFill>
        <p:spPr bwMode="auto">
          <a:xfrm>
            <a:off x="5867400" y="1104124"/>
            <a:ext cx="1295400" cy="476707"/>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4343400" y="1106337"/>
            <a:ext cx="1295400" cy="472281"/>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7391400" y="1155302"/>
            <a:ext cx="1371600" cy="355688"/>
          </a:xfrm>
          <a:prstGeom prst="rect">
            <a:avLst/>
          </a:prstGeom>
          <a:noFill/>
          <a:ln w="9525">
            <a:noFill/>
            <a:miter lim="800000"/>
            <a:headEnd/>
            <a:tailEnd/>
          </a:ln>
        </p:spPr>
      </p:pic>
      <p:grpSp>
        <p:nvGrpSpPr>
          <p:cNvPr id="9" name="Group 20"/>
          <p:cNvGrpSpPr/>
          <p:nvPr/>
        </p:nvGrpSpPr>
        <p:grpSpPr>
          <a:xfrm>
            <a:off x="3065463" y="5638800"/>
            <a:ext cx="5299074" cy="592137"/>
            <a:chOff x="3065463" y="5219700"/>
            <a:chExt cx="5299074" cy="592137"/>
          </a:xfrm>
        </p:grpSpPr>
        <p:pic>
          <p:nvPicPr>
            <p:cNvPr id="17" name="Picture 5" descr="C:\Users\scompton\Downloads\MC900441310.PNG"/>
            <p:cNvPicPr>
              <a:picLocks noChangeAspect="1" noChangeArrowheads="1"/>
            </p:cNvPicPr>
            <p:nvPr/>
          </p:nvPicPr>
          <p:blipFill>
            <a:blip r:embed="rId3" cstate="print"/>
            <a:srcRect/>
            <a:stretch>
              <a:fillRect/>
            </a:stretch>
          </p:blipFill>
          <p:spPr bwMode="auto">
            <a:xfrm>
              <a:off x="3065463" y="5219700"/>
              <a:ext cx="592137" cy="592137"/>
            </a:xfrm>
            <a:prstGeom prst="rect">
              <a:avLst/>
            </a:prstGeom>
            <a:noFill/>
          </p:spPr>
        </p:pic>
        <p:pic>
          <p:nvPicPr>
            <p:cNvPr id="18" name="Picture 5" descr="C:\Users\scompton\Downloads\MC900441310.PNG"/>
            <p:cNvPicPr>
              <a:picLocks noChangeAspect="1" noChangeArrowheads="1"/>
            </p:cNvPicPr>
            <p:nvPr/>
          </p:nvPicPr>
          <p:blipFill>
            <a:blip r:embed="rId3" cstate="print"/>
            <a:srcRect/>
            <a:stretch>
              <a:fillRect/>
            </a:stretch>
          </p:blipFill>
          <p:spPr bwMode="auto">
            <a:xfrm>
              <a:off x="4665663" y="5219700"/>
              <a:ext cx="592137" cy="592137"/>
            </a:xfrm>
            <a:prstGeom prst="rect">
              <a:avLst/>
            </a:prstGeom>
            <a:noFill/>
          </p:spPr>
        </p:pic>
        <p:pic>
          <p:nvPicPr>
            <p:cNvPr id="19" name="Picture 5" descr="C:\Users\scompton\Downloads\MC900441310.PNG"/>
            <p:cNvPicPr>
              <a:picLocks noChangeAspect="1" noChangeArrowheads="1"/>
            </p:cNvPicPr>
            <p:nvPr/>
          </p:nvPicPr>
          <p:blipFill>
            <a:blip r:embed="rId3" cstate="print"/>
            <a:srcRect/>
            <a:stretch>
              <a:fillRect/>
            </a:stretch>
          </p:blipFill>
          <p:spPr bwMode="auto">
            <a:xfrm>
              <a:off x="6248400" y="5219700"/>
              <a:ext cx="592137" cy="592137"/>
            </a:xfrm>
            <a:prstGeom prst="rect">
              <a:avLst/>
            </a:prstGeom>
            <a:noFill/>
          </p:spPr>
        </p:pic>
        <p:pic>
          <p:nvPicPr>
            <p:cNvPr id="20" name="Picture 5" descr="C:\Users\scompton\Downloads\MC900441310.PNG"/>
            <p:cNvPicPr>
              <a:picLocks noChangeAspect="1" noChangeArrowheads="1"/>
            </p:cNvPicPr>
            <p:nvPr/>
          </p:nvPicPr>
          <p:blipFill>
            <a:blip r:embed="rId3" cstate="print"/>
            <a:srcRect/>
            <a:stretch>
              <a:fillRect/>
            </a:stretch>
          </p:blipFill>
          <p:spPr bwMode="auto">
            <a:xfrm>
              <a:off x="7772400" y="5219700"/>
              <a:ext cx="592137" cy="592137"/>
            </a:xfrm>
            <a:prstGeom prst="rect">
              <a:avLst/>
            </a:prstGeom>
            <a:noFill/>
          </p:spPr>
        </p:pic>
      </p:grpSp>
      <p:pic>
        <p:nvPicPr>
          <p:cNvPr id="23" name="Picture 5" descr="C:\Users\scompton\Downloads\MC900441310.PNG"/>
          <p:cNvPicPr>
            <a:picLocks noChangeAspect="1" noChangeArrowheads="1"/>
          </p:cNvPicPr>
          <p:nvPr/>
        </p:nvPicPr>
        <p:blipFill>
          <a:blip r:embed="rId3" cstate="print"/>
          <a:srcRect/>
          <a:stretch>
            <a:fillRect/>
          </a:stretch>
        </p:blipFill>
        <p:spPr bwMode="auto">
          <a:xfrm>
            <a:off x="3065463" y="4724400"/>
            <a:ext cx="592137" cy="592137"/>
          </a:xfrm>
          <a:prstGeom prst="rect">
            <a:avLst/>
          </a:prstGeom>
          <a:noFill/>
        </p:spPr>
      </p:pic>
      <p:pic>
        <p:nvPicPr>
          <p:cNvPr id="12" name="Picture 11" descr="Screen Shot 2013-01-29 at 4.32.26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92160" y="1143000"/>
            <a:ext cx="1587500" cy="446485"/>
          </a:xfrm>
          <a:prstGeom prst="rect">
            <a:avLst/>
          </a:prstGeom>
          <a:ln>
            <a:solidFill>
              <a:schemeClr val="accent3">
                <a:lumMod val="60000"/>
                <a:lumOff val="40000"/>
              </a:schemeClr>
            </a:solidFill>
          </a:ln>
        </p:spPr>
      </p:pic>
    </p:spTree>
    <p:extLst>
      <p:ext uri="{BB962C8B-B14F-4D97-AF65-F5344CB8AC3E}">
        <p14:creationId xmlns:p14="http://schemas.microsoft.com/office/powerpoint/2010/main" val="749920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Module/Feature List (in development)</a:t>
            </a:r>
            <a:endParaRPr lang="en-US" dirty="0"/>
          </a:p>
        </p:txBody>
      </p:sp>
      <p:sp>
        <p:nvSpPr>
          <p:cNvPr id="3" name="Content Placeholder 2"/>
          <p:cNvSpPr>
            <a:spLocks noGrp="1"/>
          </p:cNvSpPr>
          <p:nvPr>
            <p:ph idx="1"/>
          </p:nvPr>
        </p:nvSpPr>
        <p:spPr>
          <a:xfrm>
            <a:off x="445325" y="1714500"/>
            <a:ext cx="4046220" cy="4525963"/>
          </a:xfrm>
        </p:spPr>
        <p:txBody>
          <a:bodyPr>
            <a:normAutofit/>
          </a:bodyPr>
          <a:lstStyle/>
          <a:p>
            <a:pPr marL="457200" indent="-457200">
              <a:buFont typeface="+mj-lt"/>
              <a:buAutoNum type="arabicPeriod"/>
            </a:pPr>
            <a:r>
              <a:rPr lang="en-US" sz="2400" dirty="0" smtClean="0"/>
              <a:t>Social Media Platform (Wordpress) for Discussion Forums, Member Profiles, Activity and </a:t>
            </a:r>
            <a:r>
              <a:rPr lang="en-US" sz="2400" dirty="0" err="1" smtClean="0"/>
              <a:t>Friending</a:t>
            </a:r>
            <a:endParaRPr lang="en-US" sz="2400" dirty="0" smtClean="0"/>
          </a:p>
          <a:p>
            <a:pPr marL="457200" indent="-457200">
              <a:buFont typeface="+mj-lt"/>
              <a:buAutoNum type="arabicPeriod"/>
            </a:pPr>
            <a:r>
              <a:rPr lang="en-US" sz="2400" dirty="0" smtClean="0">
                <a:solidFill>
                  <a:srgbClr val="FF0000"/>
                </a:solidFill>
              </a:rPr>
              <a:t>Tracking module for Diabetes and Lifestyle risk factors</a:t>
            </a:r>
          </a:p>
          <a:p>
            <a:pPr marL="457200" indent="-457200">
              <a:buFont typeface="+mj-lt"/>
              <a:buAutoNum type="arabicPeriod"/>
            </a:pPr>
            <a:r>
              <a:rPr lang="en-US" sz="2400" dirty="0" smtClean="0">
                <a:solidFill>
                  <a:srgbClr val="FF0000"/>
                </a:solidFill>
              </a:rPr>
              <a:t>FDA ADE &amp; Drug Search module</a:t>
            </a:r>
          </a:p>
          <a:p>
            <a:pPr marL="457200" indent="-457200">
              <a:buFont typeface="+mj-lt"/>
              <a:buAutoNum type="arabicPeriod"/>
            </a:pPr>
            <a:r>
              <a:rPr lang="en-US" sz="2400" dirty="0" smtClean="0">
                <a:solidFill>
                  <a:srgbClr val="FF0000"/>
                </a:solidFill>
              </a:rPr>
              <a:t>EHR Virtual Patient Search module</a:t>
            </a:r>
          </a:p>
          <a:p>
            <a:endParaRPr lang="en-US" sz="2400" dirty="0"/>
          </a:p>
        </p:txBody>
      </p:sp>
      <p:sp>
        <p:nvSpPr>
          <p:cNvPr id="4" name="Slide Number Placeholder 3"/>
          <p:cNvSpPr>
            <a:spLocks noGrp="1"/>
          </p:cNvSpPr>
          <p:nvPr>
            <p:ph type="sldNum" sz="quarter" idx="12"/>
          </p:nvPr>
        </p:nvSpPr>
        <p:spPr/>
        <p:txBody>
          <a:bodyPr/>
          <a:lstStyle/>
          <a:p>
            <a:fld id="{EB4E21BE-DB1B-FC4D-ACD1-E3E1C23CDCB6}" type="slidenum">
              <a:rPr lang="en-US" smtClean="0"/>
              <a:pPr/>
              <a:t>61</a:t>
            </a:fld>
            <a:endParaRPr lang="en-US"/>
          </a:p>
        </p:txBody>
      </p:sp>
      <p:sp>
        <p:nvSpPr>
          <p:cNvPr id="7" name="Content Placeholder 2"/>
          <p:cNvSpPr txBox="1">
            <a:spLocks/>
          </p:cNvSpPr>
          <p:nvPr/>
        </p:nvSpPr>
        <p:spPr>
          <a:xfrm>
            <a:off x="4652010" y="1600200"/>
            <a:ext cx="4389120"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lang="en-US" sz="2400" dirty="0" smtClean="0"/>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400" b="0" i="1" u="sng" strike="noStrike" kern="1200" cap="none" spc="0" normalizeH="0" baseline="0" noProof="0" dirty="0" smtClean="0">
                <a:ln>
                  <a:noFill/>
                </a:ln>
                <a:solidFill>
                  <a:schemeClr val="tx1"/>
                </a:solidFill>
                <a:effectLst/>
                <a:uLnTx/>
                <a:uFillTx/>
                <a:latin typeface="+mn-lt"/>
                <a:ea typeface="+mn-ea"/>
                <a:cs typeface="+mn-cs"/>
              </a:rPr>
              <a:t>Taiwan-specific</a:t>
            </a:r>
            <a:r>
              <a:rPr kumimoji="0" lang="en-US" sz="2400" b="0" i="1" u="sng" strike="noStrike" kern="1200" cap="none" spc="0" normalizeH="0" noProof="0" dirty="0" smtClean="0">
                <a:ln>
                  <a:noFill/>
                </a:ln>
                <a:solidFill>
                  <a:schemeClr val="tx1"/>
                </a:solidFill>
                <a:effectLst/>
                <a:uLnTx/>
                <a:uFillTx/>
                <a:latin typeface="+mn-lt"/>
                <a:ea typeface="+mn-ea"/>
                <a:cs typeface="+mn-cs"/>
              </a:rPr>
              <a:t> (for now):</a:t>
            </a:r>
            <a:endParaRPr kumimoji="0" lang="en-US" sz="2400" b="0" i="1" u="sng"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startAt="5"/>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Health Information Resources</a:t>
            </a:r>
            <a:r>
              <a:rPr kumimoji="0" lang="en-US" sz="2400" b="0" i="0" u="none" strike="noStrike" kern="1200" cap="none" spc="0" normalizeH="0" noProof="0" dirty="0" smtClean="0">
                <a:ln>
                  <a:noFill/>
                </a:ln>
                <a:solidFill>
                  <a:schemeClr val="tx1"/>
                </a:solidFill>
                <a:effectLst/>
                <a:uLnTx/>
                <a:uFillTx/>
                <a:latin typeface="+mn-lt"/>
                <a:ea typeface="+mn-ea"/>
                <a:cs typeface="+mn-cs"/>
              </a:rPr>
              <a:t> in six categories </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startAt="5"/>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National Health Insurance Data (NHI)</a:t>
            </a:r>
            <a:r>
              <a:rPr kumimoji="0" lang="en-US" sz="2400" b="0" i="0" u="none" strike="noStrike" kern="1200" cap="none" spc="0" normalizeH="0" noProof="0" dirty="0" smtClean="0">
                <a:ln>
                  <a:noFill/>
                </a:ln>
                <a:solidFill>
                  <a:schemeClr val="tx1"/>
                </a:solidFill>
                <a:effectLst/>
                <a:uLnTx/>
                <a:uFillTx/>
                <a:latin typeface="+mn-lt"/>
                <a:ea typeface="+mn-ea"/>
                <a:cs typeface="+mn-cs"/>
              </a:rPr>
              <a:t> query</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startAt="5"/>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Recipes Search in Chinese</a:t>
            </a: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startAt="5"/>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Restaurant Finder</a:t>
            </a:r>
          </a:p>
        </p:txBody>
      </p:sp>
    </p:spTree>
    <p:extLst>
      <p:ext uri="{BB962C8B-B14F-4D97-AF65-F5344CB8AC3E}">
        <p14:creationId xmlns:p14="http://schemas.microsoft.com/office/powerpoint/2010/main" val="24466641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 </a:t>
            </a:r>
            <a:r>
              <a:rPr lang="en-US" dirty="0" err="1" smtClean="0"/>
              <a:t>DiabeticLink</a:t>
            </a:r>
            <a:endParaRPr lang="en-US" dirty="0"/>
          </a:p>
        </p:txBody>
      </p:sp>
      <p:sp>
        <p:nvSpPr>
          <p:cNvPr id="3" name="Subtitle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06297BC-0C69-1D46-9F08-583A7A9A626C}" type="slidenum">
              <a:rPr lang="en-US" smtClean="0"/>
              <a:t>62</a:t>
            </a:fld>
            <a:endParaRPr lang="en-US"/>
          </a:p>
        </p:txBody>
      </p:sp>
    </p:spTree>
    <p:extLst>
      <p:ext uri="{BB962C8B-B14F-4D97-AF65-F5344CB8AC3E}">
        <p14:creationId xmlns:p14="http://schemas.microsoft.com/office/powerpoint/2010/main" val="39580810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74381"/>
          </a:xfrm>
        </p:spPr>
        <p:txBody>
          <a:bodyPr/>
          <a:lstStyle/>
          <a:p>
            <a:r>
              <a:rPr lang="en-US" dirty="0" smtClean="0"/>
              <a:t>Homepage</a:t>
            </a:r>
            <a:endParaRPr lang="en-US" dirty="0"/>
          </a:p>
        </p:txBody>
      </p:sp>
      <p:pic>
        <p:nvPicPr>
          <p:cNvPr id="5" name="Picture 4" descr="Screen Shot 2013-10-10 at 4.38.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49019"/>
            <a:ext cx="9144000" cy="5577084"/>
          </a:xfrm>
          <a:prstGeom prst="rect">
            <a:avLst/>
          </a:prstGeom>
          <a:ln>
            <a:solidFill>
              <a:srgbClr val="1F497D"/>
            </a:solidFill>
          </a:ln>
          <a:effectLst>
            <a:outerShdw blurRad="50800" dist="38100" dir="8100000" algn="tr" rotWithShape="0">
              <a:prstClr val="black">
                <a:alpha val="40000"/>
              </a:prstClr>
            </a:outerShdw>
          </a:effectLst>
        </p:spPr>
      </p:pic>
      <p:sp>
        <p:nvSpPr>
          <p:cNvPr id="6" name="Slide Number Placeholder 5"/>
          <p:cNvSpPr>
            <a:spLocks noGrp="1"/>
          </p:cNvSpPr>
          <p:nvPr>
            <p:ph type="sldNum" sz="quarter" idx="12"/>
          </p:nvPr>
        </p:nvSpPr>
        <p:spPr/>
        <p:txBody>
          <a:bodyPr/>
          <a:lstStyle/>
          <a:p>
            <a:fld id="{91F97A03-38B7-5B44-AFBF-266A390DB683}" type="slidenum">
              <a:rPr lang="en-US" smtClean="0"/>
              <a:t>63</a:t>
            </a:fld>
            <a:endParaRPr lang="en-US"/>
          </a:p>
        </p:txBody>
      </p:sp>
    </p:spTree>
    <p:extLst>
      <p:ext uri="{BB962C8B-B14F-4D97-AF65-F5344CB8AC3E}">
        <p14:creationId xmlns:p14="http://schemas.microsoft.com/office/powerpoint/2010/main" val="17705086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Diabetes tracking</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91F97A03-38B7-5B44-AFBF-266A390DB683}" type="slidenum">
              <a:rPr lang="en-US" smtClean="0"/>
              <a:t>64</a:t>
            </a:fld>
            <a:endParaRPr lang="en-US"/>
          </a:p>
        </p:txBody>
      </p:sp>
    </p:spTree>
    <p:extLst>
      <p:ext uri="{BB962C8B-B14F-4D97-AF65-F5344CB8AC3E}">
        <p14:creationId xmlns:p14="http://schemas.microsoft.com/office/powerpoint/2010/main" val="1769246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F97A03-38B7-5B44-AFBF-266A390DB683}" type="slidenum">
              <a:rPr lang="en-US" smtClean="0"/>
              <a:t>65</a:t>
            </a:fld>
            <a:endParaRPr lang="en-US"/>
          </a:p>
        </p:txBody>
      </p:sp>
      <p:pic>
        <p:nvPicPr>
          <p:cNvPr id="7" name="Picture 6" descr="Screen Shot 2013-10-10 at 8.4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3" y="377922"/>
            <a:ext cx="8147613" cy="6391733"/>
          </a:xfrm>
          <a:prstGeom prst="rect">
            <a:avLst/>
          </a:prstGeom>
          <a:ln>
            <a:solidFill>
              <a:srgbClr val="1F497D"/>
            </a:solidFill>
          </a:ln>
          <a:effectLst>
            <a:outerShdw blurRad="50800" dist="38100" dir="8100000" algn="tr" rotWithShape="0">
              <a:prstClr val="black">
                <a:alpha val="40000"/>
              </a:prstClr>
            </a:outerShdw>
          </a:effectLst>
        </p:spPr>
      </p:pic>
      <p:sp>
        <p:nvSpPr>
          <p:cNvPr id="4" name="Title 3"/>
          <p:cNvSpPr>
            <a:spLocks noGrp="1"/>
          </p:cNvSpPr>
          <p:nvPr>
            <p:ph type="title"/>
          </p:nvPr>
        </p:nvSpPr>
        <p:spPr>
          <a:xfrm>
            <a:off x="5112715" y="57518"/>
            <a:ext cx="3834604" cy="897772"/>
          </a:xfrm>
          <a:solidFill>
            <a:schemeClr val="bg1"/>
          </a:solidFill>
          <a:ln>
            <a:solidFill>
              <a:srgbClr val="4F81BD"/>
            </a:solidFill>
          </a:ln>
        </p:spPr>
        <p:txBody>
          <a:bodyPr>
            <a:noAutofit/>
          </a:bodyPr>
          <a:lstStyle/>
          <a:p>
            <a:r>
              <a:rPr lang="en-US" sz="3200" dirty="0" smtClean="0"/>
              <a:t>Tracking Dashboard</a:t>
            </a:r>
            <a:endParaRPr lang="en-US" sz="3200" dirty="0"/>
          </a:p>
        </p:txBody>
      </p:sp>
    </p:spTree>
    <p:extLst>
      <p:ext uri="{BB962C8B-B14F-4D97-AF65-F5344CB8AC3E}">
        <p14:creationId xmlns:p14="http://schemas.microsoft.com/office/powerpoint/2010/main" val="41607706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057" y="144366"/>
            <a:ext cx="5582261" cy="854344"/>
          </a:xfrm>
          <a:solidFill>
            <a:schemeClr val="bg1"/>
          </a:solidFill>
          <a:ln>
            <a:solidFill>
              <a:srgbClr val="4F81BD"/>
            </a:solidFill>
          </a:ln>
        </p:spPr>
        <p:txBody>
          <a:bodyPr vert="horz" lIns="91440" tIns="45720" rIns="91440" bIns="45720" rtlCol="0" anchor="ctr">
            <a:noAutofit/>
          </a:bodyPr>
          <a:lstStyle/>
          <a:p>
            <a:r>
              <a:rPr lang="en-US" sz="3200" dirty="0"/>
              <a:t>Enter Blood Glucose Reading</a:t>
            </a:r>
          </a:p>
        </p:txBody>
      </p:sp>
      <p:sp>
        <p:nvSpPr>
          <p:cNvPr id="3" name="Slide Number Placeholder 2"/>
          <p:cNvSpPr>
            <a:spLocks noGrp="1"/>
          </p:cNvSpPr>
          <p:nvPr>
            <p:ph type="sldNum" sz="quarter" idx="12"/>
          </p:nvPr>
        </p:nvSpPr>
        <p:spPr/>
        <p:txBody>
          <a:bodyPr/>
          <a:lstStyle/>
          <a:p>
            <a:fld id="{91F97A03-38B7-5B44-AFBF-266A390DB683}" type="slidenum">
              <a:rPr lang="en-US" smtClean="0"/>
              <a:t>66</a:t>
            </a:fld>
            <a:endParaRPr lang="en-US"/>
          </a:p>
        </p:txBody>
      </p:sp>
      <p:pic>
        <p:nvPicPr>
          <p:cNvPr id="6" name="Picture 5" descr="Log Your Blood Gluc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35" y="1183254"/>
            <a:ext cx="7000581" cy="5620466"/>
          </a:xfrm>
          <a:prstGeom prst="rect">
            <a:avLst/>
          </a:prstGeom>
          <a:ln>
            <a:solidFill>
              <a:srgbClr val="1F497D"/>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857303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1F97A03-38B7-5B44-AFBF-266A390DB683}" type="slidenum">
              <a:rPr lang="en-US" smtClean="0"/>
              <a:t>67</a:t>
            </a:fld>
            <a:endParaRPr lang="en-US"/>
          </a:p>
        </p:txBody>
      </p:sp>
      <p:pic>
        <p:nvPicPr>
          <p:cNvPr id="4" name="Picture 3" descr="Screen Shot 2013-10-10 at 9.0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06" y="895681"/>
            <a:ext cx="9000435" cy="5901786"/>
          </a:xfrm>
          <a:prstGeom prst="rect">
            <a:avLst/>
          </a:prstGeom>
          <a:ln>
            <a:solidFill>
              <a:srgbClr val="1F497D"/>
            </a:solidFill>
          </a:ln>
          <a:effectLst>
            <a:outerShdw blurRad="50800" dist="38100" dir="8100000" algn="tr" rotWithShape="0">
              <a:prstClr val="black">
                <a:alpha val="40000"/>
              </a:prstClr>
            </a:outerShdw>
          </a:effectLst>
        </p:spPr>
      </p:pic>
      <p:sp>
        <p:nvSpPr>
          <p:cNvPr id="5" name="Title 1"/>
          <p:cNvSpPr>
            <a:spLocks noGrp="1"/>
          </p:cNvSpPr>
          <p:nvPr>
            <p:ph type="title"/>
          </p:nvPr>
        </p:nvSpPr>
        <p:spPr>
          <a:xfrm>
            <a:off x="4786424" y="57528"/>
            <a:ext cx="4258752" cy="794729"/>
          </a:xfrm>
          <a:solidFill>
            <a:schemeClr val="bg1"/>
          </a:solidFill>
          <a:ln>
            <a:solidFill>
              <a:srgbClr val="4F81BD"/>
            </a:solidFill>
          </a:ln>
        </p:spPr>
        <p:txBody>
          <a:bodyPr vert="horz" lIns="91440" tIns="45720" rIns="91440" bIns="45720" rtlCol="0" anchor="ctr">
            <a:noAutofit/>
          </a:bodyPr>
          <a:lstStyle/>
          <a:p>
            <a:r>
              <a:rPr lang="en-US" sz="3200" dirty="0"/>
              <a:t>View Entered Data</a:t>
            </a:r>
          </a:p>
        </p:txBody>
      </p:sp>
    </p:spTree>
    <p:extLst>
      <p:ext uri="{BB962C8B-B14F-4D97-AF65-F5344CB8AC3E}">
        <p14:creationId xmlns:p14="http://schemas.microsoft.com/office/powerpoint/2010/main" val="9346176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Adverse drug events (ADE)</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91F97A03-38B7-5B44-AFBF-266A390DB683}" type="slidenum">
              <a:rPr lang="en-US" smtClean="0"/>
              <a:t>68</a:t>
            </a:fld>
            <a:endParaRPr lang="en-US"/>
          </a:p>
        </p:txBody>
      </p:sp>
    </p:spTree>
    <p:extLst>
      <p:ext uri="{BB962C8B-B14F-4D97-AF65-F5344CB8AC3E}">
        <p14:creationId xmlns:p14="http://schemas.microsoft.com/office/powerpoint/2010/main" val="2499839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97622" y="274638"/>
            <a:ext cx="5289178" cy="952040"/>
          </a:xfrm>
          <a:solidFill>
            <a:schemeClr val="bg1"/>
          </a:solidFill>
          <a:ln>
            <a:solidFill>
              <a:srgbClr val="4F81BD"/>
            </a:solidFill>
          </a:ln>
        </p:spPr>
        <p:txBody>
          <a:bodyPr vert="horz" lIns="91440" tIns="45720" rIns="91440" bIns="45720" rtlCol="0" anchor="ctr">
            <a:noAutofit/>
          </a:bodyPr>
          <a:lstStyle/>
          <a:p>
            <a:r>
              <a:rPr lang="en-US" sz="3200" dirty="0"/>
              <a:t>Search Drug: </a:t>
            </a:r>
            <a:r>
              <a:rPr lang="en-US" sz="3200" dirty="0" err="1"/>
              <a:t>Avandamet</a:t>
            </a:r>
            <a:endParaRPr lang="en-US" sz="3200" dirty="0"/>
          </a:p>
        </p:txBody>
      </p:sp>
      <p:sp>
        <p:nvSpPr>
          <p:cNvPr id="4" name="Slide Number Placeholder 3"/>
          <p:cNvSpPr>
            <a:spLocks noGrp="1"/>
          </p:cNvSpPr>
          <p:nvPr>
            <p:ph type="sldNum" sz="quarter" idx="12"/>
          </p:nvPr>
        </p:nvSpPr>
        <p:spPr/>
        <p:txBody>
          <a:bodyPr/>
          <a:lstStyle/>
          <a:p>
            <a:fld id="{806297BC-0C69-1D46-9F08-583A7A9A626C}" type="slidenum">
              <a:rPr lang="en-US" smtClean="0"/>
              <a:t>69</a:t>
            </a:fld>
            <a:endParaRPr lang="en-US"/>
          </a:p>
        </p:txBody>
      </p:sp>
      <p:pic>
        <p:nvPicPr>
          <p:cNvPr id="8" name="Picture 7" descr="DrugA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25" y="1560099"/>
            <a:ext cx="6020875" cy="5067739"/>
          </a:xfrm>
          <a:prstGeom prst="rect">
            <a:avLst/>
          </a:prstGeom>
          <a:ln>
            <a:solidFill>
              <a:srgbClr val="1F497D"/>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387334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descr="W_Running3.gif"/>
          <p:cNvPicPr>
            <a:picLocks noChangeAspect="1"/>
          </p:cNvPicPr>
          <p:nvPr/>
        </p:nvPicPr>
        <p:blipFill>
          <a:blip r:embed="rId3" cstate="print"/>
          <a:stretch>
            <a:fillRect/>
          </a:stretch>
        </p:blipFill>
        <p:spPr>
          <a:xfrm>
            <a:off x="908468" y="1585356"/>
            <a:ext cx="2443224" cy="3651662"/>
          </a:xfrm>
          <a:prstGeom prst="rect">
            <a:avLst/>
          </a:prstGeom>
        </p:spPr>
      </p:pic>
      <p:sp>
        <p:nvSpPr>
          <p:cNvPr id="5" name="Rectangle 4"/>
          <p:cNvSpPr/>
          <p:nvPr/>
        </p:nvSpPr>
        <p:spPr>
          <a:xfrm rot="19189499">
            <a:off x="2249970" y="4012000"/>
            <a:ext cx="762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p:cNvPicPr>
            <a:picLocks noChangeAspect="1" noChangeArrowheads="1"/>
          </p:cNvPicPr>
          <p:nvPr/>
        </p:nvPicPr>
        <p:blipFill>
          <a:blip r:embed="rId4" cstate="print"/>
          <a:srcRect/>
          <a:stretch>
            <a:fillRect/>
          </a:stretch>
        </p:blipFill>
        <p:spPr bwMode="auto">
          <a:xfrm rot="2567908">
            <a:off x="1998515" y="2827499"/>
            <a:ext cx="199605" cy="199113"/>
          </a:xfrm>
          <a:prstGeom prst="rect">
            <a:avLst/>
          </a:prstGeom>
          <a:noFill/>
          <a:ln w="9525">
            <a:noFill/>
            <a:round/>
            <a:headEnd/>
            <a:tailEnd/>
          </a:ln>
        </p:spPr>
      </p:pic>
      <p:sp>
        <p:nvSpPr>
          <p:cNvPr id="7" name="TextBox 6"/>
          <p:cNvSpPr txBox="1"/>
          <p:nvPr/>
        </p:nvSpPr>
        <p:spPr>
          <a:xfrm>
            <a:off x="3250716" y="2760136"/>
            <a:ext cx="635484" cy="307777"/>
          </a:xfrm>
          <a:prstGeom prst="rect">
            <a:avLst/>
          </a:prstGeom>
          <a:noFill/>
        </p:spPr>
        <p:txBody>
          <a:bodyPr wrap="square" rtlCol="0">
            <a:spAutoFit/>
          </a:bodyPr>
          <a:lstStyle/>
          <a:p>
            <a:pPr algn="ctr"/>
            <a:r>
              <a:rPr lang="en-US" sz="1400" dirty="0" smtClean="0"/>
              <a:t>ECG</a:t>
            </a:r>
            <a:endParaRPr lang="en-US" sz="1400" dirty="0"/>
          </a:p>
        </p:txBody>
      </p:sp>
      <p:sp>
        <p:nvSpPr>
          <p:cNvPr id="8" name="TextBox 7"/>
          <p:cNvSpPr txBox="1"/>
          <p:nvPr/>
        </p:nvSpPr>
        <p:spPr>
          <a:xfrm>
            <a:off x="2505992" y="1427157"/>
            <a:ext cx="625625" cy="307777"/>
          </a:xfrm>
          <a:prstGeom prst="rect">
            <a:avLst/>
          </a:prstGeom>
          <a:noFill/>
        </p:spPr>
        <p:txBody>
          <a:bodyPr wrap="square" rtlCol="0">
            <a:spAutoFit/>
          </a:bodyPr>
          <a:lstStyle/>
          <a:p>
            <a:pPr algn="ctr"/>
            <a:r>
              <a:rPr lang="en-US" sz="1400" dirty="0" smtClean="0"/>
              <a:t>EEG</a:t>
            </a:r>
            <a:endParaRPr lang="en-US" sz="1400" dirty="0"/>
          </a:p>
        </p:txBody>
      </p:sp>
      <p:sp>
        <p:nvSpPr>
          <p:cNvPr id="9" name="TextBox 8"/>
          <p:cNvSpPr txBox="1"/>
          <p:nvPr/>
        </p:nvSpPr>
        <p:spPr>
          <a:xfrm>
            <a:off x="423706" y="1905603"/>
            <a:ext cx="928254" cy="461665"/>
          </a:xfrm>
          <a:prstGeom prst="rect">
            <a:avLst/>
          </a:prstGeom>
          <a:noFill/>
        </p:spPr>
        <p:txBody>
          <a:bodyPr wrap="square" rtlCol="0">
            <a:spAutoFit/>
          </a:bodyPr>
          <a:lstStyle/>
          <a:p>
            <a:pPr algn="ctr"/>
            <a:r>
              <a:rPr lang="en-US" sz="1200" dirty="0" smtClean="0"/>
              <a:t>Pulmonary Function</a:t>
            </a:r>
            <a:endParaRPr lang="en-US" sz="1200" dirty="0"/>
          </a:p>
        </p:txBody>
      </p:sp>
      <p:sp>
        <p:nvSpPr>
          <p:cNvPr id="10" name="TextBox 9"/>
          <p:cNvSpPr txBox="1"/>
          <p:nvPr/>
        </p:nvSpPr>
        <p:spPr>
          <a:xfrm>
            <a:off x="423705" y="3548811"/>
            <a:ext cx="550986" cy="276999"/>
          </a:xfrm>
          <a:prstGeom prst="rect">
            <a:avLst/>
          </a:prstGeom>
          <a:noFill/>
        </p:spPr>
        <p:txBody>
          <a:bodyPr wrap="square" rtlCol="0">
            <a:spAutoFit/>
          </a:bodyPr>
          <a:lstStyle/>
          <a:p>
            <a:pPr algn="ctr"/>
            <a:r>
              <a:rPr lang="en-US" sz="1200" dirty="0" smtClean="0"/>
              <a:t>Gait</a:t>
            </a:r>
            <a:endParaRPr lang="en-US" sz="1200" dirty="0"/>
          </a:p>
        </p:txBody>
      </p:sp>
      <p:sp>
        <p:nvSpPr>
          <p:cNvPr id="11" name="TextBox 10"/>
          <p:cNvSpPr txBox="1"/>
          <p:nvPr/>
        </p:nvSpPr>
        <p:spPr>
          <a:xfrm>
            <a:off x="576106" y="4657926"/>
            <a:ext cx="765350" cy="276999"/>
          </a:xfrm>
          <a:prstGeom prst="rect">
            <a:avLst/>
          </a:prstGeom>
          <a:noFill/>
        </p:spPr>
        <p:txBody>
          <a:bodyPr wrap="square" rtlCol="0">
            <a:spAutoFit/>
          </a:bodyPr>
          <a:lstStyle/>
          <a:p>
            <a:pPr algn="ctr"/>
            <a:r>
              <a:rPr lang="en-US" sz="1200" dirty="0" smtClean="0"/>
              <a:t>Balance</a:t>
            </a:r>
            <a:endParaRPr lang="en-US" sz="1200" dirty="0"/>
          </a:p>
        </p:txBody>
      </p:sp>
      <p:sp>
        <p:nvSpPr>
          <p:cNvPr id="12" name="TextBox 11"/>
          <p:cNvSpPr txBox="1"/>
          <p:nvPr/>
        </p:nvSpPr>
        <p:spPr>
          <a:xfrm>
            <a:off x="1833824" y="5201988"/>
            <a:ext cx="765350" cy="276999"/>
          </a:xfrm>
          <a:prstGeom prst="rect">
            <a:avLst/>
          </a:prstGeom>
          <a:noFill/>
        </p:spPr>
        <p:txBody>
          <a:bodyPr wrap="square" rtlCol="0">
            <a:spAutoFit/>
          </a:bodyPr>
          <a:lstStyle/>
          <a:p>
            <a:pPr algn="ctr"/>
            <a:r>
              <a:rPr lang="en-US" sz="1200" dirty="0" smtClean="0"/>
              <a:t>Step Size</a:t>
            </a:r>
            <a:endParaRPr lang="en-US" sz="1200" dirty="0"/>
          </a:p>
        </p:txBody>
      </p:sp>
      <p:sp>
        <p:nvSpPr>
          <p:cNvPr id="13" name="TextBox 12"/>
          <p:cNvSpPr txBox="1"/>
          <p:nvPr/>
        </p:nvSpPr>
        <p:spPr>
          <a:xfrm>
            <a:off x="3131617" y="3456478"/>
            <a:ext cx="946343" cy="461665"/>
          </a:xfrm>
          <a:prstGeom prst="rect">
            <a:avLst/>
          </a:prstGeom>
          <a:noFill/>
        </p:spPr>
        <p:txBody>
          <a:bodyPr wrap="square" rtlCol="0">
            <a:spAutoFit/>
          </a:bodyPr>
          <a:lstStyle/>
          <a:p>
            <a:pPr algn="ctr"/>
            <a:r>
              <a:rPr lang="en-US" sz="1200" dirty="0" smtClean="0"/>
              <a:t>Blood</a:t>
            </a:r>
            <a:br>
              <a:rPr lang="en-US" sz="1200" dirty="0" smtClean="0"/>
            </a:br>
            <a:r>
              <a:rPr lang="en-US" sz="1200" dirty="0" smtClean="0"/>
              <a:t>Pressure</a:t>
            </a:r>
            <a:endParaRPr lang="en-US" sz="1200" dirty="0"/>
          </a:p>
        </p:txBody>
      </p:sp>
      <p:sp>
        <p:nvSpPr>
          <p:cNvPr id="14" name="TextBox 13"/>
          <p:cNvSpPr txBox="1"/>
          <p:nvPr/>
        </p:nvSpPr>
        <p:spPr>
          <a:xfrm>
            <a:off x="2965946" y="1944648"/>
            <a:ext cx="621322" cy="307777"/>
          </a:xfrm>
          <a:prstGeom prst="rect">
            <a:avLst/>
          </a:prstGeom>
          <a:noFill/>
        </p:spPr>
        <p:txBody>
          <a:bodyPr wrap="square" rtlCol="0">
            <a:spAutoFit/>
          </a:bodyPr>
          <a:lstStyle/>
          <a:p>
            <a:pPr algn="ctr"/>
            <a:r>
              <a:rPr lang="en-US" sz="1400" dirty="0" smtClean="0"/>
              <a:t>SpO</a:t>
            </a:r>
            <a:r>
              <a:rPr lang="en-US" sz="1400" baseline="-25000" dirty="0" smtClean="0"/>
              <a:t>2</a:t>
            </a:r>
            <a:endParaRPr lang="en-US" sz="1400" baseline="-25000" dirty="0"/>
          </a:p>
        </p:txBody>
      </p:sp>
      <p:sp>
        <p:nvSpPr>
          <p:cNvPr id="15" name="TextBox 14"/>
          <p:cNvSpPr txBox="1"/>
          <p:nvPr/>
        </p:nvSpPr>
        <p:spPr>
          <a:xfrm>
            <a:off x="223373" y="2771209"/>
            <a:ext cx="874207" cy="276999"/>
          </a:xfrm>
          <a:prstGeom prst="rect">
            <a:avLst/>
          </a:prstGeom>
          <a:noFill/>
        </p:spPr>
        <p:txBody>
          <a:bodyPr wrap="square" rtlCol="0">
            <a:spAutoFit/>
          </a:bodyPr>
          <a:lstStyle/>
          <a:p>
            <a:pPr algn="ctr"/>
            <a:r>
              <a:rPr lang="en-US" sz="1200" dirty="0" smtClean="0"/>
              <a:t>Posture</a:t>
            </a:r>
            <a:endParaRPr lang="en-US" sz="1200" dirty="0"/>
          </a:p>
        </p:txBody>
      </p:sp>
      <p:sp>
        <p:nvSpPr>
          <p:cNvPr id="16" name="TextBox 15"/>
          <p:cNvSpPr txBox="1"/>
          <p:nvPr/>
        </p:nvSpPr>
        <p:spPr>
          <a:xfrm>
            <a:off x="2738937" y="4565593"/>
            <a:ext cx="746471" cy="461665"/>
          </a:xfrm>
          <a:prstGeom prst="rect">
            <a:avLst/>
          </a:prstGeom>
          <a:noFill/>
        </p:spPr>
        <p:txBody>
          <a:bodyPr wrap="square" rtlCol="0">
            <a:spAutoFit/>
          </a:bodyPr>
          <a:lstStyle/>
          <a:p>
            <a:pPr algn="ctr"/>
            <a:r>
              <a:rPr lang="en-US" sz="1200" dirty="0" smtClean="0"/>
              <a:t>Step Height</a:t>
            </a:r>
            <a:endParaRPr lang="en-US" sz="1200" dirty="0"/>
          </a:p>
        </p:txBody>
      </p:sp>
      <p:sp>
        <p:nvSpPr>
          <p:cNvPr id="17" name="TextBox 16"/>
          <p:cNvSpPr txBox="1"/>
          <p:nvPr/>
        </p:nvSpPr>
        <p:spPr>
          <a:xfrm>
            <a:off x="1097581" y="1427157"/>
            <a:ext cx="760908" cy="307777"/>
          </a:xfrm>
          <a:prstGeom prst="rect">
            <a:avLst/>
          </a:prstGeom>
          <a:noFill/>
        </p:spPr>
        <p:txBody>
          <a:bodyPr wrap="square" rtlCol="0">
            <a:spAutoFit/>
          </a:bodyPr>
          <a:lstStyle/>
          <a:p>
            <a:pPr algn="ctr"/>
            <a:r>
              <a:rPr lang="en-US" sz="1400" dirty="0" smtClean="0"/>
              <a:t>GPS</a:t>
            </a:r>
            <a:endParaRPr lang="en-US" sz="1400" dirty="0"/>
          </a:p>
        </p:txBody>
      </p:sp>
      <p:grpSp>
        <p:nvGrpSpPr>
          <p:cNvPr id="2" name="Group 104"/>
          <p:cNvGrpSpPr/>
          <p:nvPr/>
        </p:nvGrpSpPr>
        <p:grpSpPr>
          <a:xfrm>
            <a:off x="4211179" y="5102268"/>
            <a:ext cx="1562518" cy="736270"/>
            <a:chOff x="4204484" y="5314208"/>
            <a:chExt cx="1562518" cy="736270"/>
          </a:xfrm>
        </p:grpSpPr>
        <p:sp>
          <p:nvSpPr>
            <p:cNvPr id="18" name="TextBox 17"/>
            <p:cNvSpPr txBox="1"/>
            <p:nvPr/>
          </p:nvSpPr>
          <p:spPr>
            <a:xfrm>
              <a:off x="4204484" y="5314208"/>
              <a:ext cx="1557494" cy="211165"/>
            </a:xfrm>
            <a:prstGeom prst="rect">
              <a:avLst/>
            </a:prstGeom>
            <a:noFill/>
          </p:spPr>
          <p:txBody>
            <a:bodyPr wrap="square" rtlCol="0">
              <a:spAutoFit/>
            </a:bodyPr>
            <a:lstStyle/>
            <a:p>
              <a:pPr algn="ctr"/>
              <a:r>
                <a:rPr lang="en-US" sz="1400" dirty="0" smtClean="0"/>
                <a:t>Performance</a:t>
              </a:r>
              <a:endParaRPr lang="en-US" sz="1400" dirty="0"/>
            </a:p>
          </p:txBody>
        </p:sp>
        <p:sp>
          <p:nvSpPr>
            <p:cNvPr id="19" name="TextBox 18"/>
            <p:cNvSpPr txBox="1"/>
            <p:nvPr/>
          </p:nvSpPr>
          <p:spPr>
            <a:xfrm>
              <a:off x="4204484" y="5839313"/>
              <a:ext cx="1557494" cy="211165"/>
            </a:xfrm>
            <a:prstGeom prst="rect">
              <a:avLst/>
            </a:prstGeom>
            <a:noFill/>
          </p:spPr>
          <p:txBody>
            <a:bodyPr wrap="square" rtlCol="0">
              <a:spAutoFit/>
            </a:bodyPr>
            <a:lstStyle/>
            <a:p>
              <a:pPr algn="ctr"/>
              <a:r>
                <a:rPr lang="en-US" sz="1400" dirty="0" smtClean="0"/>
                <a:t>Early Detection</a:t>
              </a:r>
              <a:endParaRPr lang="en-US" sz="1400" dirty="0"/>
            </a:p>
          </p:txBody>
        </p:sp>
        <p:sp>
          <p:nvSpPr>
            <p:cNvPr id="25" name="TextBox 24"/>
            <p:cNvSpPr txBox="1"/>
            <p:nvPr/>
          </p:nvSpPr>
          <p:spPr>
            <a:xfrm>
              <a:off x="4209508" y="5576761"/>
              <a:ext cx="1557494" cy="211165"/>
            </a:xfrm>
            <a:prstGeom prst="rect">
              <a:avLst/>
            </a:prstGeom>
            <a:noFill/>
          </p:spPr>
          <p:txBody>
            <a:bodyPr wrap="square" rtlCol="0">
              <a:spAutoFit/>
            </a:bodyPr>
            <a:lstStyle/>
            <a:p>
              <a:pPr algn="ctr"/>
              <a:r>
                <a:rPr lang="en-US" sz="1400" dirty="0" smtClean="0"/>
                <a:t>Prediction</a:t>
              </a:r>
              <a:endParaRPr lang="en-US" sz="1400" dirty="0"/>
            </a:p>
          </p:txBody>
        </p:sp>
      </p:grpSp>
      <p:grpSp>
        <p:nvGrpSpPr>
          <p:cNvPr id="3" name="Group 44"/>
          <p:cNvGrpSpPr/>
          <p:nvPr/>
        </p:nvGrpSpPr>
        <p:grpSpPr>
          <a:xfrm>
            <a:off x="4121499" y="1296234"/>
            <a:ext cx="1808701" cy="1197895"/>
            <a:chOff x="4473195" y="2008825"/>
            <a:chExt cx="1808701" cy="1197895"/>
          </a:xfrm>
        </p:grpSpPr>
        <p:sp>
          <p:nvSpPr>
            <p:cNvPr id="20" name="TextBox 19"/>
            <p:cNvSpPr txBox="1"/>
            <p:nvPr/>
          </p:nvSpPr>
          <p:spPr>
            <a:xfrm>
              <a:off x="4598798" y="2008825"/>
              <a:ext cx="1557494" cy="307777"/>
            </a:xfrm>
            <a:prstGeom prst="rect">
              <a:avLst/>
            </a:prstGeom>
            <a:noFill/>
          </p:spPr>
          <p:txBody>
            <a:bodyPr wrap="square" rtlCol="0">
              <a:spAutoFit/>
            </a:bodyPr>
            <a:lstStyle/>
            <a:p>
              <a:pPr algn="ctr"/>
              <a:r>
                <a:rPr lang="en-US" sz="1400" dirty="0" smtClean="0"/>
                <a:t>Training</a:t>
              </a:r>
              <a:endParaRPr lang="en-US" sz="1400" dirty="0"/>
            </a:p>
          </p:txBody>
        </p:sp>
        <p:sp>
          <p:nvSpPr>
            <p:cNvPr id="21" name="TextBox 20"/>
            <p:cNvSpPr txBox="1"/>
            <p:nvPr/>
          </p:nvSpPr>
          <p:spPr>
            <a:xfrm>
              <a:off x="4473195" y="2898943"/>
              <a:ext cx="1808701" cy="307777"/>
            </a:xfrm>
            <a:prstGeom prst="rect">
              <a:avLst/>
            </a:prstGeom>
            <a:noFill/>
          </p:spPr>
          <p:txBody>
            <a:bodyPr wrap="square" rtlCol="0">
              <a:spAutoFit/>
            </a:bodyPr>
            <a:lstStyle/>
            <a:p>
              <a:pPr algn="ctr"/>
              <a:r>
                <a:rPr lang="en-US" sz="1400" dirty="0" smtClean="0"/>
                <a:t>Health Information</a:t>
              </a:r>
              <a:endParaRPr lang="en-US" sz="1400" dirty="0"/>
            </a:p>
          </p:txBody>
        </p:sp>
        <p:sp>
          <p:nvSpPr>
            <p:cNvPr id="23" name="TextBox 22"/>
            <p:cNvSpPr txBox="1"/>
            <p:nvPr/>
          </p:nvSpPr>
          <p:spPr>
            <a:xfrm>
              <a:off x="4598798" y="2262548"/>
              <a:ext cx="1557494" cy="307777"/>
            </a:xfrm>
            <a:prstGeom prst="rect">
              <a:avLst/>
            </a:prstGeom>
            <a:noFill/>
          </p:spPr>
          <p:txBody>
            <a:bodyPr wrap="square" rtlCol="0">
              <a:spAutoFit/>
            </a:bodyPr>
            <a:lstStyle/>
            <a:p>
              <a:pPr algn="ctr"/>
              <a:r>
                <a:rPr lang="en-US" sz="1400" dirty="0" smtClean="0"/>
                <a:t>Chronic Care</a:t>
              </a:r>
              <a:endParaRPr lang="en-US" sz="1400" dirty="0"/>
            </a:p>
          </p:txBody>
        </p:sp>
        <p:sp>
          <p:nvSpPr>
            <p:cNvPr id="37" name="TextBox 36"/>
            <p:cNvSpPr txBox="1"/>
            <p:nvPr/>
          </p:nvSpPr>
          <p:spPr>
            <a:xfrm>
              <a:off x="4598798" y="2580746"/>
              <a:ext cx="1557494" cy="307777"/>
            </a:xfrm>
            <a:prstGeom prst="rect">
              <a:avLst/>
            </a:prstGeom>
            <a:noFill/>
          </p:spPr>
          <p:txBody>
            <a:bodyPr wrap="square" rtlCol="0">
              <a:spAutoFit/>
            </a:bodyPr>
            <a:lstStyle/>
            <a:p>
              <a:pPr algn="ctr"/>
              <a:r>
                <a:rPr lang="en-US" sz="1400" dirty="0" smtClean="0"/>
                <a:t>Social Networks</a:t>
              </a:r>
              <a:endParaRPr lang="en-US" sz="1400" dirty="0"/>
            </a:p>
          </p:txBody>
        </p:sp>
      </p:grpSp>
      <p:grpSp>
        <p:nvGrpSpPr>
          <p:cNvPr id="4" name="Group 70"/>
          <p:cNvGrpSpPr/>
          <p:nvPr/>
        </p:nvGrpSpPr>
        <p:grpSpPr>
          <a:xfrm flipV="1">
            <a:off x="3391318" y="2254460"/>
            <a:ext cx="949567" cy="1209167"/>
            <a:chOff x="5612000" y="2054900"/>
            <a:chExt cx="1376626" cy="1982879"/>
          </a:xfrm>
        </p:grpSpPr>
        <p:cxnSp>
          <p:nvCxnSpPr>
            <p:cNvPr id="43" name="Curved Connector 42"/>
            <p:cNvCxnSpPr/>
            <p:nvPr/>
          </p:nvCxnSpPr>
          <p:spPr>
            <a:xfrm rot="10800000" flipV="1">
              <a:off x="5612000" y="2054900"/>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V="1">
              <a:off x="5612000" y="2155803"/>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10800000" flipV="1">
              <a:off x="5612001" y="2256706"/>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Curved Connector 50"/>
            <p:cNvCxnSpPr/>
            <p:nvPr/>
          </p:nvCxnSpPr>
          <p:spPr>
            <a:xfrm rot="10800000" flipV="1">
              <a:off x="5612001" y="2357609"/>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rot="10800000" flipV="1">
              <a:off x="5612001" y="2458512"/>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Curved Connector 53"/>
            <p:cNvCxnSpPr/>
            <p:nvPr/>
          </p:nvCxnSpPr>
          <p:spPr>
            <a:xfrm rot="10800000" flipV="1">
              <a:off x="5612001" y="2559415"/>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Curved Connector 54"/>
            <p:cNvCxnSpPr/>
            <p:nvPr/>
          </p:nvCxnSpPr>
          <p:spPr>
            <a:xfrm rot="10800000" flipV="1">
              <a:off x="5612001" y="2660318"/>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Curved Connector 55"/>
            <p:cNvCxnSpPr/>
            <p:nvPr/>
          </p:nvCxnSpPr>
          <p:spPr>
            <a:xfrm rot="10800000" flipV="1">
              <a:off x="5612001" y="2761221"/>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rot="10800000" flipV="1">
              <a:off x="5612001" y="2862122"/>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Group 69"/>
          <p:cNvGrpSpPr/>
          <p:nvPr/>
        </p:nvGrpSpPr>
        <p:grpSpPr>
          <a:xfrm>
            <a:off x="5613685" y="3723219"/>
            <a:ext cx="1376626" cy="1982879"/>
            <a:chOff x="5628757" y="4247128"/>
            <a:chExt cx="1376626" cy="1982879"/>
          </a:xfrm>
        </p:grpSpPr>
        <p:cxnSp>
          <p:nvCxnSpPr>
            <p:cNvPr id="60" name="Curved Connector 59"/>
            <p:cNvCxnSpPr/>
            <p:nvPr/>
          </p:nvCxnSpPr>
          <p:spPr>
            <a:xfrm rot="10800000" flipH="1" flipV="1">
              <a:off x="5628758" y="4247128"/>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rot="10800000" flipH="1" flipV="1">
              <a:off x="5628758" y="4348031"/>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rot="10800000" flipH="1" flipV="1">
              <a:off x="5628757" y="4448934"/>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Curved Connector 63"/>
            <p:cNvCxnSpPr/>
            <p:nvPr/>
          </p:nvCxnSpPr>
          <p:spPr>
            <a:xfrm rot="10800000" flipH="1" flipV="1">
              <a:off x="5628757" y="4549837"/>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Curved Connector 64"/>
            <p:cNvCxnSpPr/>
            <p:nvPr/>
          </p:nvCxnSpPr>
          <p:spPr>
            <a:xfrm rot="10800000" flipH="1" flipV="1">
              <a:off x="5628757" y="4650740"/>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Curved Connector 65"/>
            <p:cNvCxnSpPr/>
            <p:nvPr/>
          </p:nvCxnSpPr>
          <p:spPr>
            <a:xfrm rot="10800000" flipH="1" flipV="1">
              <a:off x="5628757" y="4751643"/>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rot="10800000" flipH="1" flipV="1">
              <a:off x="5628757" y="4852546"/>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Curved Connector 67"/>
            <p:cNvCxnSpPr/>
            <p:nvPr/>
          </p:nvCxnSpPr>
          <p:spPr>
            <a:xfrm rot="10800000" flipH="1" flipV="1">
              <a:off x="5628757" y="4953449"/>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Curved Connector 68"/>
            <p:cNvCxnSpPr/>
            <p:nvPr/>
          </p:nvCxnSpPr>
          <p:spPr>
            <a:xfrm rot="10800000" flipH="1" flipV="1">
              <a:off x="5628757" y="5054350"/>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6" name="Group 81"/>
          <p:cNvGrpSpPr/>
          <p:nvPr/>
        </p:nvGrpSpPr>
        <p:grpSpPr>
          <a:xfrm flipV="1">
            <a:off x="3401372" y="3843774"/>
            <a:ext cx="931142" cy="1261069"/>
            <a:chOff x="5628757" y="4247128"/>
            <a:chExt cx="1376626" cy="1982879"/>
          </a:xfrm>
        </p:grpSpPr>
        <p:cxnSp>
          <p:nvCxnSpPr>
            <p:cNvPr id="83" name="Curved Connector 82"/>
            <p:cNvCxnSpPr/>
            <p:nvPr/>
          </p:nvCxnSpPr>
          <p:spPr>
            <a:xfrm rot="10800000" flipH="1" flipV="1">
              <a:off x="5628758" y="4247128"/>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0800000" flipH="1" flipV="1">
              <a:off x="5628758" y="4348031"/>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Curved Connector 84"/>
            <p:cNvCxnSpPr/>
            <p:nvPr/>
          </p:nvCxnSpPr>
          <p:spPr>
            <a:xfrm rot="10800000" flipH="1" flipV="1">
              <a:off x="5628757" y="4448934"/>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rot="10800000" flipH="1" flipV="1">
              <a:off x="5628757" y="4549837"/>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Curved Connector 86"/>
            <p:cNvCxnSpPr/>
            <p:nvPr/>
          </p:nvCxnSpPr>
          <p:spPr>
            <a:xfrm rot="10800000" flipH="1" flipV="1">
              <a:off x="5628757" y="4650740"/>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Curved Connector 87"/>
            <p:cNvCxnSpPr/>
            <p:nvPr/>
          </p:nvCxnSpPr>
          <p:spPr>
            <a:xfrm rot="10800000" flipH="1" flipV="1">
              <a:off x="5628757" y="4751643"/>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Curved Connector 88"/>
            <p:cNvCxnSpPr/>
            <p:nvPr/>
          </p:nvCxnSpPr>
          <p:spPr>
            <a:xfrm rot="10800000" flipH="1" flipV="1">
              <a:off x="5628757" y="4852546"/>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flipV="1">
              <a:off x="5628757" y="4953449"/>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10800000" flipH="1" flipV="1">
              <a:off x="5628757" y="5054350"/>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7" name="Group 91"/>
          <p:cNvGrpSpPr/>
          <p:nvPr/>
        </p:nvGrpSpPr>
        <p:grpSpPr>
          <a:xfrm>
            <a:off x="5618699" y="1633149"/>
            <a:ext cx="1376626" cy="1982879"/>
            <a:chOff x="5612000" y="2054900"/>
            <a:chExt cx="1376626" cy="1982879"/>
          </a:xfrm>
        </p:grpSpPr>
        <p:cxnSp>
          <p:nvCxnSpPr>
            <p:cNvPr id="93" name="Curved Connector 92"/>
            <p:cNvCxnSpPr/>
            <p:nvPr/>
          </p:nvCxnSpPr>
          <p:spPr>
            <a:xfrm rot="10800000" flipV="1">
              <a:off x="5612000" y="2054900"/>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Curved Connector 93"/>
            <p:cNvCxnSpPr/>
            <p:nvPr/>
          </p:nvCxnSpPr>
          <p:spPr>
            <a:xfrm rot="10800000" flipV="1">
              <a:off x="5612000" y="2155803"/>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Curved Connector 94"/>
            <p:cNvCxnSpPr/>
            <p:nvPr/>
          </p:nvCxnSpPr>
          <p:spPr>
            <a:xfrm rot="10800000" flipV="1">
              <a:off x="5612001" y="2256706"/>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Curved Connector 95"/>
            <p:cNvCxnSpPr/>
            <p:nvPr/>
          </p:nvCxnSpPr>
          <p:spPr>
            <a:xfrm rot="10800000" flipV="1">
              <a:off x="5612001" y="2357609"/>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Curved Connector 96"/>
            <p:cNvCxnSpPr/>
            <p:nvPr/>
          </p:nvCxnSpPr>
          <p:spPr>
            <a:xfrm rot="10800000" flipV="1">
              <a:off x="5612001" y="2458512"/>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Curved Connector 97"/>
            <p:cNvCxnSpPr/>
            <p:nvPr/>
          </p:nvCxnSpPr>
          <p:spPr>
            <a:xfrm rot="10800000" flipV="1">
              <a:off x="5612001" y="2559415"/>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Curved Connector 98"/>
            <p:cNvCxnSpPr/>
            <p:nvPr/>
          </p:nvCxnSpPr>
          <p:spPr>
            <a:xfrm rot="10800000" flipV="1">
              <a:off x="5612001" y="2660318"/>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Curved Connector 99"/>
            <p:cNvCxnSpPr/>
            <p:nvPr/>
          </p:nvCxnSpPr>
          <p:spPr>
            <a:xfrm rot="10800000" flipV="1">
              <a:off x="5612001" y="2761221"/>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p:nvPr/>
          </p:nvCxnSpPr>
          <p:spPr>
            <a:xfrm rot="10800000" flipV="1">
              <a:off x="5612001" y="2862122"/>
              <a:ext cx="1376625" cy="117565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 name="Group 101"/>
          <p:cNvGrpSpPr/>
          <p:nvPr/>
        </p:nvGrpSpPr>
        <p:grpSpPr>
          <a:xfrm>
            <a:off x="4332513" y="2492990"/>
            <a:ext cx="1299549" cy="2386658"/>
            <a:chOff x="2435456" y="2577400"/>
            <a:chExt cx="1299549" cy="2386658"/>
          </a:xfrm>
        </p:grpSpPr>
        <p:pic>
          <p:nvPicPr>
            <p:cNvPr id="103" name="Picture 7"/>
            <p:cNvPicPr>
              <a:picLocks noChangeAspect="1" noChangeArrowheads="1"/>
            </p:cNvPicPr>
            <p:nvPr/>
          </p:nvPicPr>
          <p:blipFill>
            <a:blip r:embed="rId5" cstate="print"/>
            <a:srcRect/>
            <a:stretch>
              <a:fillRect/>
            </a:stretch>
          </p:blipFill>
          <p:spPr bwMode="auto">
            <a:xfrm>
              <a:off x="2435456" y="2577400"/>
              <a:ext cx="1299549" cy="2386658"/>
            </a:xfrm>
            <a:prstGeom prst="rect">
              <a:avLst/>
            </a:prstGeom>
            <a:noFill/>
            <a:ln w="9525">
              <a:noFill/>
              <a:miter lim="800000"/>
              <a:headEnd/>
              <a:tailEnd/>
            </a:ln>
          </p:spPr>
        </p:pic>
        <p:pic>
          <p:nvPicPr>
            <p:cNvPr id="104" name="Picture 103" descr="iPhone_Weight.bmp"/>
            <p:cNvPicPr>
              <a:picLocks noChangeAspect="1"/>
            </p:cNvPicPr>
            <p:nvPr/>
          </p:nvPicPr>
          <p:blipFill>
            <a:blip r:embed="rId6" cstate="print"/>
            <a:srcRect l="51688" t="386" r="207"/>
            <a:stretch>
              <a:fillRect/>
            </a:stretch>
          </p:blipFill>
          <p:spPr>
            <a:xfrm>
              <a:off x="2484761" y="2792596"/>
              <a:ext cx="1189671" cy="1783583"/>
            </a:xfrm>
            <a:prstGeom prst="rect">
              <a:avLst/>
            </a:prstGeom>
          </p:spPr>
        </p:pic>
      </p:grpSp>
      <p:sp>
        <p:nvSpPr>
          <p:cNvPr id="77" name="Rounded Rectangle 76"/>
          <p:cNvSpPr/>
          <p:nvPr/>
        </p:nvSpPr>
        <p:spPr>
          <a:xfrm>
            <a:off x="7041802" y="1348009"/>
            <a:ext cx="2009670" cy="463731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9" descr="http://ecx.images-amazon.com/images/I/317cnJfx33L._SL160_.jpg"/>
          <p:cNvPicPr>
            <a:picLocks noChangeAspect="1" noChangeArrowheads="1"/>
          </p:cNvPicPr>
          <p:nvPr/>
        </p:nvPicPr>
        <p:blipFill>
          <a:blip r:embed="rId7" cstate="print"/>
          <a:srcRect/>
          <a:stretch>
            <a:fillRect/>
          </a:stretch>
        </p:blipFill>
        <p:spPr bwMode="auto">
          <a:xfrm>
            <a:off x="7050907" y="4716299"/>
            <a:ext cx="1035783" cy="1035783"/>
          </a:xfrm>
          <a:prstGeom prst="rect">
            <a:avLst/>
          </a:prstGeom>
          <a:noFill/>
        </p:spPr>
      </p:pic>
      <p:pic>
        <p:nvPicPr>
          <p:cNvPr id="81" name="Picture 9" descr="http://ecx.images-amazon.com/images/I/317cnJfx33L._SL160_.jpg"/>
          <p:cNvPicPr>
            <a:picLocks noChangeAspect="1" noChangeArrowheads="1"/>
          </p:cNvPicPr>
          <p:nvPr/>
        </p:nvPicPr>
        <p:blipFill>
          <a:blip r:embed="rId7" cstate="print"/>
          <a:srcRect/>
          <a:stretch>
            <a:fillRect/>
          </a:stretch>
        </p:blipFill>
        <p:spPr bwMode="auto">
          <a:xfrm>
            <a:off x="7982054" y="4712950"/>
            <a:ext cx="1035783" cy="1035783"/>
          </a:xfrm>
          <a:prstGeom prst="rect">
            <a:avLst/>
          </a:prstGeom>
          <a:noFill/>
        </p:spPr>
      </p:pic>
      <p:sp>
        <p:nvSpPr>
          <p:cNvPr id="82" name="TextBox 81"/>
          <p:cNvSpPr txBox="1"/>
          <p:nvPr/>
        </p:nvSpPr>
        <p:spPr>
          <a:xfrm>
            <a:off x="7036787" y="3776890"/>
            <a:ext cx="1921128" cy="954107"/>
          </a:xfrm>
          <a:prstGeom prst="rect">
            <a:avLst/>
          </a:prstGeom>
          <a:noFill/>
        </p:spPr>
        <p:txBody>
          <a:bodyPr wrap="square" rtlCol="0">
            <a:spAutoFit/>
          </a:bodyPr>
          <a:lstStyle/>
          <a:p>
            <a:pPr algn="ctr"/>
            <a:r>
              <a:rPr lang="en-US" sz="1400" b="1" dirty="0" smtClean="0">
                <a:solidFill>
                  <a:srgbClr val="FF0000"/>
                </a:solidFill>
              </a:rPr>
              <a:t>Clinical inference</a:t>
            </a:r>
          </a:p>
          <a:p>
            <a:pPr algn="ctr"/>
            <a:r>
              <a:rPr lang="en-US" sz="1400" b="1" dirty="0" smtClean="0">
                <a:solidFill>
                  <a:srgbClr val="FF0000"/>
                </a:solidFill>
              </a:rPr>
              <a:t>Personalized medicine</a:t>
            </a:r>
          </a:p>
          <a:p>
            <a:pPr algn="ctr"/>
            <a:r>
              <a:rPr lang="en-US" sz="1400" b="1" dirty="0" smtClean="0">
                <a:solidFill>
                  <a:srgbClr val="FF0000"/>
                </a:solidFill>
              </a:rPr>
              <a:t>Health data mining</a:t>
            </a:r>
            <a:endParaRPr lang="en-US" sz="1400" b="1" dirty="0">
              <a:solidFill>
                <a:srgbClr val="FF0000"/>
              </a:solidFill>
            </a:endParaRPr>
          </a:p>
        </p:txBody>
      </p:sp>
      <p:sp>
        <p:nvSpPr>
          <p:cNvPr id="105" name="TextBox 104"/>
          <p:cNvSpPr txBox="1"/>
          <p:nvPr/>
        </p:nvSpPr>
        <p:spPr>
          <a:xfrm>
            <a:off x="7251966" y="1621482"/>
            <a:ext cx="1652941" cy="954107"/>
          </a:xfrm>
          <a:prstGeom prst="rect">
            <a:avLst/>
          </a:prstGeom>
          <a:noFill/>
        </p:spPr>
        <p:txBody>
          <a:bodyPr wrap="square" rtlCol="0">
            <a:spAutoFit/>
          </a:bodyPr>
          <a:lstStyle/>
          <a:p>
            <a:pPr algn="ctr"/>
            <a:r>
              <a:rPr lang="en-US" sz="1400" b="1" dirty="0" smtClean="0">
                <a:solidFill>
                  <a:srgbClr val="FF0000"/>
                </a:solidFill>
              </a:rPr>
              <a:t>Decision Support Epidemiology</a:t>
            </a:r>
          </a:p>
          <a:p>
            <a:pPr algn="ctr"/>
            <a:r>
              <a:rPr lang="en-US" sz="1400" b="1" dirty="0" smtClean="0">
                <a:solidFill>
                  <a:srgbClr val="FF0000"/>
                </a:solidFill>
              </a:rPr>
              <a:t>Evidence-based medicine</a:t>
            </a:r>
            <a:endParaRPr lang="en-US" sz="1400" b="1" dirty="0">
              <a:solidFill>
                <a:srgbClr val="FF0000"/>
              </a:solidFill>
            </a:endParaRPr>
          </a:p>
        </p:txBody>
      </p:sp>
      <p:sp>
        <p:nvSpPr>
          <p:cNvPr id="106" name="TextBox 105"/>
          <p:cNvSpPr txBox="1"/>
          <p:nvPr/>
        </p:nvSpPr>
        <p:spPr>
          <a:xfrm>
            <a:off x="609600" y="228600"/>
            <a:ext cx="8032372" cy="1077218"/>
          </a:xfrm>
          <a:prstGeom prst="rect">
            <a:avLst/>
          </a:prstGeom>
          <a:noFill/>
        </p:spPr>
        <p:txBody>
          <a:bodyPr wrap="square" rtlCol="0">
            <a:spAutoFit/>
          </a:bodyPr>
          <a:lstStyle/>
          <a:p>
            <a:r>
              <a:rPr lang="en-US" sz="3200" b="1" dirty="0" smtClean="0"/>
              <a:t>Smart and Connected Health: From Medicine to Health</a:t>
            </a:r>
            <a:endParaRPr lang="en-US" sz="3200" b="1" dirty="0"/>
          </a:p>
        </p:txBody>
      </p:sp>
      <p:sp>
        <p:nvSpPr>
          <p:cNvPr id="29" name="TextBox 28"/>
          <p:cNvSpPr txBox="1"/>
          <p:nvPr/>
        </p:nvSpPr>
        <p:spPr>
          <a:xfrm>
            <a:off x="576106" y="6391441"/>
            <a:ext cx="4191404" cy="307777"/>
          </a:xfrm>
          <a:prstGeom prst="rect">
            <a:avLst/>
          </a:prstGeom>
          <a:noFill/>
        </p:spPr>
        <p:txBody>
          <a:bodyPr wrap="none" rtlCol="0">
            <a:spAutoFit/>
          </a:bodyPr>
          <a:lstStyle/>
          <a:p>
            <a:r>
              <a:rPr lang="en-US" sz="1400" dirty="0" smtClean="0"/>
              <a:t>(Source: Dr. Howard Wactlar, IEEE IS, 2012; NSF)</a:t>
            </a:r>
            <a:endParaRPr lang="en-US" sz="1400" dirty="0"/>
          </a:p>
        </p:txBody>
      </p:sp>
      <p:pic>
        <p:nvPicPr>
          <p:cNvPr id="34818" name="Picture 2" descr="http://images.wisegeek.com/medical-docto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0708" y="2602846"/>
            <a:ext cx="1631998" cy="11062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83579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332" y="274638"/>
            <a:ext cx="5267467" cy="832629"/>
          </a:xfrm>
          <a:solidFill>
            <a:schemeClr val="bg1"/>
          </a:solidFill>
          <a:ln>
            <a:solidFill>
              <a:srgbClr val="4F81BD"/>
            </a:solidFill>
          </a:ln>
        </p:spPr>
        <p:txBody>
          <a:bodyPr vert="horz" lIns="91440" tIns="45720" rIns="91440" bIns="45720" rtlCol="0" anchor="ctr">
            <a:noAutofit/>
          </a:bodyPr>
          <a:lstStyle/>
          <a:p>
            <a:r>
              <a:rPr lang="en-US" sz="3200" dirty="0"/>
              <a:t>Search Side Effect: </a:t>
            </a:r>
            <a:r>
              <a:rPr lang="en-US" sz="3200" dirty="0" smtClean="0"/>
              <a:t>Vomiting</a:t>
            </a:r>
            <a:endParaRPr lang="en-US" sz="3200" dirty="0"/>
          </a:p>
        </p:txBody>
      </p:sp>
      <p:sp>
        <p:nvSpPr>
          <p:cNvPr id="3" name="Slide Number Placeholder 2"/>
          <p:cNvSpPr>
            <a:spLocks noGrp="1"/>
          </p:cNvSpPr>
          <p:nvPr>
            <p:ph type="sldNum" sz="quarter" idx="12"/>
          </p:nvPr>
        </p:nvSpPr>
        <p:spPr/>
        <p:txBody>
          <a:bodyPr/>
          <a:lstStyle/>
          <a:p>
            <a:fld id="{806297BC-0C69-1D46-9F08-583A7A9A626C}" type="slidenum">
              <a:rPr lang="en-US" smtClean="0"/>
              <a:t>70</a:t>
            </a:fld>
            <a:endParaRPr lang="en-US"/>
          </a:p>
        </p:txBody>
      </p:sp>
      <p:pic>
        <p:nvPicPr>
          <p:cNvPr id="4" name="Picture 3" descr="Screen Shot 2013-11-25 at 2.03.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29" y="1324378"/>
            <a:ext cx="8301990" cy="5162240"/>
          </a:xfrm>
          <a:prstGeom prst="rect">
            <a:avLst/>
          </a:prstGeom>
          <a:ln>
            <a:solidFill>
              <a:srgbClr val="1F497D"/>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629217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06297BC-0C69-1D46-9F08-583A7A9A626C}" type="slidenum">
              <a:rPr lang="en-US" smtClean="0"/>
              <a:t>71</a:t>
            </a:fld>
            <a:endParaRPr lang="en-US"/>
          </a:p>
        </p:txBody>
      </p:sp>
      <p:sp>
        <p:nvSpPr>
          <p:cNvPr id="4" name="Title 1"/>
          <p:cNvSpPr txBox="1">
            <a:spLocks/>
          </p:cNvSpPr>
          <p:nvPr/>
        </p:nvSpPr>
        <p:spPr>
          <a:xfrm>
            <a:off x="3408477" y="144366"/>
            <a:ext cx="5441147" cy="995463"/>
          </a:xfrm>
          <a:prstGeom prst="rect">
            <a:avLst/>
          </a:prstGeom>
          <a:solidFill>
            <a:schemeClr val="bg1"/>
          </a:solidFill>
          <a:ln>
            <a:solidFill>
              <a:srgbClr val="4F81BD"/>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Compare Two Drugs: Avandia and </a:t>
            </a:r>
            <a:r>
              <a:rPr lang="en-US" sz="3200" dirty="0" err="1" smtClean="0"/>
              <a:t>Avandamet</a:t>
            </a:r>
            <a:endParaRPr lang="en-US" sz="3200" dirty="0"/>
          </a:p>
        </p:txBody>
      </p:sp>
      <p:pic>
        <p:nvPicPr>
          <p:cNvPr id="6" name="Picture 5" descr="Screen Shot 2013-11-25 at 2.06.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0" y="1139829"/>
            <a:ext cx="7015753" cy="5008547"/>
          </a:xfrm>
          <a:prstGeom prst="rect">
            <a:avLst/>
          </a:prstGeom>
          <a:ln>
            <a:solidFill>
              <a:srgbClr val="1F497D"/>
            </a:solidFill>
          </a:ln>
          <a:effectLst>
            <a:outerShdw blurRad="50800" dist="38100" dir="8100000" algn="tr" rotWithShape="0">
              <a:prstClr val="black">
                <a:alpha val="40000"/>
              </a:prstClr>
            </a:outerShdw>
          </a:effectLst>
        </p:spPr>
      </p:pic>
      <p:pic>
        <p:nvPicPr>
          <p:cNvPr id="7" name="Picture 6" descr="Screen Shot 2013-11-25 at 2.0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247" y="1563201"/>
            <a:ext cx="7445553" cy="5016367"/>
          </a:xfrm>
          <a:prstGeom prst="rect">
            <a:avLst/>
          </a:prstGeom>
          <a:ln>
            <a:solidFill>
              <a:srgbClr val="1F497D"/>
            </a:solidFill>
          </a:ln>
          <a:effectLst>
            <a:outerShdw blurRad="50800" dist="38100" dir="8100000" algn="tr" rotWithShape="0">
              <a:prstClr val="black">
                <a:alpha val="40000"/>
              </a:prstClr>
            </a:outerShdw>
          </a:effectLst>
        </p:spPr>
      </p:pic>
      <p:pic>
        <p:nvPicPr>
          <p:cNvPr id="8" name="Picture 7" descr="Screen Shot 2013-11-25 at 2.0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539" y="2418991"/>
            <a:ext cx="6690765" cy="4302484"/>
          </a:xfrm>
          <a:prstGeom prst="rect">
            <a:avLst/>
          </a:prstGeom>
          <a:ln>
            <a:solidFill>
              <a:srgbClr val="1F497D"/>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4503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patient search (VPS)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806297BC-0C69-1D46-9F08-583A7A9A626C}" type="slidenum">
              <a:rPr lang="en-US" smtClean="0"/>
              <a:t>72</a:t>
            </a:fld>
            <a:endParaRPr lang="en-US"/>
          </a:p>
        </p:txBody>
      </p:sp>
    </p:spTree>
    <p:extLst>
      <p:ext uri="{BB962C8B-B14F-4D97-AF65-F5344CB8AC3E}">
        <p14:creationId xmlns:p14="http://schemas.microsoft.com/office/powerpoint/2010/main" val="8090694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06297BC-0C69-1D46-9F08-583A7A9A626C}" type="slidenum">
              <a:rPr lang="en-US" smtClean="0"/>
              <a:t>73</a:t>
            </a:fld>
            <a:endParaRPr lang="en-US"/>
          </a:p>
        </p:txBody>
      </p:sp>
      <p:pic>
        <p:nvPicPr>
          <p:cNvPr id="4" name="Picture 3" descr="Screen Shot 2013-10-09 at 2.13.1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41041"/>
            <a:ext cx="9144000" cy="5880434"/>
          </a:xfrm>
          <a:prstGeom prst="rect">
            <a:avLst/>
          </a:prstGeom>
          <a:ln>
            <a:solidFill>
              <a:srgbClr val="1F497D"/>
            </a:solid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5015021" y="44227"/>
            <a:ext cx="4029994" cy="1008761"/>
          </a:xfrm>
          <a:solidFill>
            <a:schemeClr val="bg1"/>
          </a:solidFill>
          <a:ln>
            <a:solidFill>
              <a:srgbClr val="4F81BD"/>
            </a:solidFill>
          </a:ln>
        </p:spPr>
        <p:txBody>
          <a:bodyPr vert="horz" lIns="91440" tIns="45720" rIns="91440" bIns="45720" rtlCol="0" anchor="ctr">
            <a:noAutofit/>
          </a:bodyPr>
          <a:lstStyle/>
          <a:p>
            <a:r>
              <a:rPr lang="en-US" sz="3200" dirty="0" smtClean="0"/>
              <a:t>VPS Landing Page</a:t>
            </a:r>
            <a:endParaRPr lang="en-US" sz="3200" dirty="0"/>
          </a:p>
        </p:txBody>
      </p:sp>
    </p:spTree>
    <p:extLst>
      <p:ext uri="{BB962C8B-B14F-4D97-AF65-F5344CB8AC3E}">
        <p14:creationId xmlns:p14="http://schemas.microsoft.com/office/powerpoint/2010/main" val="27197485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1266" y="133515"/>
            <a:ext cx="3758620" cy="1266851"/>
          </a:xfrm>
          <a:solidFill>
            <a:schemeClr val="bg1"/>
          </a:solidFill>
          <a:ln>
            <a:solidFill>
              <a:srgbClr val="4F81BD"/>
            </a:solidFill>
          </a:ln>
        </p:spPr>
        <p:txBody>
          <a:bodyPr vert="horz" lIns="91440" tIns="45720" rIns="91440" bIns="45720" rtlCol="0" anchor="ctr">
            <a:noAutofit/>
          </a:bodyPr>
          <a:lstStyle/>
          <a:p>
            <a:r>
              <a:rPr lang="en-US" sz="3200" dirty="0" smtClean="0"/>
              <a:t>View Patient Summary Chart</a:t>
            </a:r>
            <a:endParaRPr lang="en-US" sz="3200" dirty="0"/>
          </a:p>
        </p:txBody>
      </p:sp>
      <p:sp>
        <p:nvSpPr>
          <p:cNvPr id="3" name="Slide Number Placeholder 2"/>
          <p:cNvSpPr>
            <a:spLocks noGrp="1"/>
          </p:cNvSpPr>
          <p:nvPr>
            <p:ph type="sldNum" sz="quarter" idx="12"/>
          </p:nvPr>
        </p:nvSpPr>
        <p:spPr/>
        <p:txBody>
          <a:bodyPr/>
          <a:lstStyle/>
          <a:p>
            <a:fld id="{806297BC-0C69-1D46-9F08-583A7A9A626C}" type="slidenum">
              <a:rPr lang="en-US" smtClean="0"/>
              <a:t>74</a:t>
            </a:fld>
            <a:endParaRPr lang="en-US"/>
          </a:p>
        </p:txBody>
      </p:sp>
      <p:pic>
        <p:nvPicPr>
          <p:cNvPr id="4" name="Picture 3" descr="Screen Shot 2013-10-09 at 3.06.2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20984"/>
            <a:ext cx="9144000" cy="4289778"/>
          </a:xfrm>
          <a:prstGeom prst="rect">
            <a:avLst/>
          </a:prstGeom>
          <a:ln>
            <a:solidFill>
              <a:srgbClr val="1F497D"/>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9997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961" y="151979"/>
            <a:ext cx="3658143" cy="2095122"/>
          </a:xfrm>
          <a:solidFill>
            <a:schemeClr val="bg1"/>
          </a:solidFill>
          <a:ln>
            <a:solidFill>
              <a:srgbClr val="4F81BD"/>
            </a:solidFill>
          </a:ln>
        </p:spPr>
        <p:txBody>
          <a:bodyPr vert="horz" lIns="91440" tIns="45720" rIns="91440" bIns="45720" rtlCol="0" anchor="ctr">
            <a:noAutofit/>
          </a:bodyPr>
          <a:lstStyle/>
          <a:p>
            <a:r>
              <a:rPr lang="en-US" sz="3200" u="sng" dirty="0" smtClean="0"/>
              <a:t>Other Features</a:t>
            </a:r>
            <a:r>
              <a:rPr lang="en-US" sz="3200" dirty="0" smtClean="0"/>
              <a:t>:</a:t>
            </a:r>
            <a:br>
              <a:rPr lang="en-US" sz="3200" dirty="0" smtClean="0"/>
            </a:br>
            <a:r>
              <a:rPr lang="en-US" sz="2800" dirty="0" smtClean="0"/>
              <a:t>Advanced </a:t>
            </a:r>
            <a:r>
              <a:rPr lang="en-US" sz="2800" dirty="0"/>
              <a:t>Search,</a:t>
            </a:r>
            <a:br>
              <a:rPr lang="en-US" sz="2800" dirty="0"/>
            </a:br>
            <a:r>
              <a:rPr lang="en-US" sz="2800" dirty="0"/>
              <a:t>Glucose Converter Tool</a:t>
            </a:r>
          </a:p>
        </p:txBody>
      </p:sp>
      <p:sp>
        <p:nvSpPr>
          <p:cNvPr id="3" name="Slide Number Placeholder 2"/>
          <p:cNvSpPr>
            <a:spLocks noGrp="1"/>
          </p:cNvSpPr>
          <p:nvPr>
            <p:ph type="sldNum" sz="quarter" idx="12"/>
          </p:nvPr>
        </p:nvSpPr>
        <p:spPr/>
        <p:txBody>
          <a:bodyPr/>
          <a:lstStyle/>
          <a:p>
            <a:fld id="{806297BC-0C69-1D46-9F08-583A7A9A626C}" type="slidenum">
              <a:rPr lang="en-US" smtClean="0"/>
              <a:t>75</a:t>
            </a:fld>
            <a:endParaRPr lang="en-US"/>
          </a:p>
        </p:txBody>
      </p:sp>
      <p:grpSp>
        <p:nvGrpSpPr>
          <p:cNvPr id="4" name="Group 3"/>
          <p:cNvGrpSpPr/>
          <p:nvPr/>
        </p:nvGrpSpPr>
        <p:grpSpPr>
          <a:xfrm>
            <a:off x="258512" y="358233"/>
            <a:ext cx="4935180" cy="6250089"/>
            <a:chOff x="258512" y="358233"/>
            <a:chExt cx="4935180" cy="6250089"/>
          </a:xfrm>
        </p:grpSpPr>
        <p:pic>
          <p:nvPicPr>
            <p:cNvPr id="5" name="Picture 4" descr="Screen Shot 2013-10-10 at 3.22.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12" y="358233"/>
              <a:ext cx="4935180" cy="6250089"/>
            </a:xfrm>
            <a:prstGeom prst="rect">
              <a:avLst/>
            </a:prstGeom>
            <a:ln>
              <a:solidFill>
                <a:srgbClr val="1F497D"/>
              </a:solidFill>
            </a:ln>
            <a:effectLst>
              <a:outerShdw blurRad="292100" dist="139700" dir="2700000" algn="tl" rotWithShape="0">
                <a:srgbClr val="333333">
                  <a:alpha val="65000"/>
                </a:srgbClr>
              </a:outerShdw>
            </a:effectLst>
          </p:spPr>
        </p:pic>
        <p:sp>
          <p:nvSpPr>
            <p:cNvPr id="6" name="Rounded Rectangle 5"/>
            <p:cNvSpPr/>
            <p:nvPr/>
          </p:nvSpPr>
          <p:spPr>
            <a:xfrm>
              <a:off x="2726896" y="1090116"/>
              <a:ext cx="2364110" cy="1428374"/>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ounded Rectangle 6"/>
            <p:cNvSpPr/>
            <p:nvPr/>
          </p:nvSpPr>
          <p:spPr>
            <a:xfrm>
              <a:off x="349647" y="3261228"/>
              <a:ext cx="2461804" cy="3095122"/>
            </a:xfrm>
            <a:prstGeom prst="roundRect">
              <a:avLst>
                <a:gd name="adj" fmla="val 8289"/>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ounded Rectangle 7"/>
            <p:cNvSpPr/>
            <p:nvPr/>
          </p:nvSpPr>
          <p:spPr>
            <a:xfrm>
              <a:off x="258512" y="1777203"/>
              <a:ext cx="2468384" cy="1403476"/>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ounded Rectangle 8"/>
            <p:cNvSpPr/>
            <p:nvPr/>
          </p:nvSpPr>
          <p:spPr>
            <a:xfrm>
              <a:off x="362786" y="1090117"/>
              <a:ext cx="2364110" cy="342818"/>
            </a:xfrm>
            <a:prstGeom prst="roundRect">
              <a:avLst>
                <a:gd name="adj" fmla="val 10587"/>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1434232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95688" y="2402168"/>
            <a:ext cx="4481512" cy="950632"/>
            <a:chOff x="3519488" y="2554568"/>
            <a:chExt cx="4481512" cy="950632"/>
          </a:xfrm>
        </p:grpSpPr>
        <p:pic>
          <p:nvPicPr>
            <p:cNvPr id="2" name="Picture 3" descr="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714" y="3184229"/>
              <a:ext cx="2387225" cy="320971"/>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2866055"/>
              <a:ext cx="2333729" cy="334345"/>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013" y="2705575"/>
              <a:ext cx="1303946" cy="173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3654" y="2554568"/>
              <a:ext cx="2427346" cy="341032"/>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256" y="3007519"/>
              <a:ext cx="1464432" cy="167173"/>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E:\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9488" y="3290888"/>
              <a:ext cx="1932515" cy="1872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9353" y="4343401"/>
            <a:ext cx="3177233" cy="23979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551025" y="76200"/>
            <a:ext cx="3269344" cy="461665"/>
          </a:xfrm>
          <a:prstGeom prst="rect">
            <a:avLst/>
          </a:prstGeom>
          <a:noFill/>
        </p:spPr>
        <p:txBody>
          <a:bodyPr wrap="none" rtlCol="0">
            <a:spAutoFit/>
          </a:bodyPr>
          <a:lstStyle/>
          <a:p>
            <a:r>
              <a:rPr lang="en-US" sz="2400" b="1" u="sng" dirty="0" err="1" smtClean="0"/>
              <a:t>DiabeticLink</a:t>
            </a:r>
            <a:r>
              <a:rPr lang="en-US" sz="2400" b="1" u="sng" dirty="0" smtClean="0"/>
              <a:t> Risk Engine</a:t>
            </a:r>
            <a:endParaRPr lang="en-US" sz="2400" b="1" u="sng" dirty="0"/>
          </a:p>
        </p:txBody>
      </p:sp>
      <p:sp>
        <p:nvSpPr>
          <p:cNvPr id="9" name="Flowchart: Alternate Process 8"/>
          <p:cNvSpPr/>
          <p:nvPr/>
        </p:nvSpPr>
        <p:spPr>
          <a:xfrm>
            <a:off x="3288505" y="671195"/>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 to average patients</a:t>
            </a:r>
            <a:endParaRPr lang="en-US" dirty="0"/>
          </a:p>
        </p:txBody>
      </p:sp>
      <p:sp>
        <p:nvSpPr>
          <p:cNvPr id="11" name="Flowchart: Alternate Process 10"/>
          <p:cNvSpPr/>
          <p:nvPr/>
        </p:nvSpPr>
        <p:spPr>
          <a:xfrm>
            <a:off x="3280884" y="1600200"/>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What-if analysis</a:t>
            </a:r>
            <a:endParaRPr lang="en-US" dirty="0"/>
          </a:p>
        </p:txBody>
      </p:sp>
      <p:sp>
        <p:nvSpPr>
          <p:cNvPr id="12" name="Flowchart: Alternate Process 11"/>
          <p:cNvSpPr/>
          <p:nvPr/>
        </p:nvSpPr>
        <p:spPr>
          <a:xfrm>
            <a:off x="3280884" y="3886200"/>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Stroke time prediction</a:t>
            </a:r>
            <a:endParaRPr lang="en-US" dirty="0"/>
          </a:p>
        </p:txBody>
      </p:sp>
      <p:sp>
        <p:nvSpPr>
          <p:cNvPr id="10" name="TextBox 9"/>
          <p:cNvSpPr txBox="1"/>
          <p:nvPr/>
        </p:nvSpPr>
        <p:spPr>
          <a:xfrm>
            <a:off x="3472945" y="975995"/>
            <a:ext cx="4969607" cy="584775"/>
          </a:xfrm>
          <a:prstGeom prst="rect">
            <a:avLst/>
          </a:prstGeom>
          <a:noFill/>
        </p:spPr>
        <p:txBody>
          <a:bodyPr wrap="square" rtlCol="0">
            <a:spAutoFit/>
          </a:bodyPr>
          <a:lstStyle/>
          <a:p>
            <a:r>
              <a:rPr lang="en-US" sz="1600" dirty="0" smtClean="0"/>
              <a:t>Your risk of getting a stroke is </a:t>
            </a:r>
            <a:r>
              <a:rPr lang="en-US" sz="1600" b="1" dirty="0" smtClean="0">
                <a:solidFill>
                  <a:srgbClr val="FF0000"/>
                </a:solidFill>
              </a:rPr>
              <a:t>2.59</a:t>
            </a:r>
            <a:r>
              <a:rPr lang="en-US" sz="1600" dirty="0" smtClean="0"/>
              <a:t> times higher than average patients in your age. </a:t>
            </a:r>
            <a:endParaRPr lang="en-US" sz="1600" dirty="0"/>
          </a:p>
        </p:txBody>
      </p:sp>
      <p:pic>
        <p:nvPicPr>
          <p:cNvPr id="1028" name="Picture 4" descr="E:\Captu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609600"/>
            <a:ext cx="2852737" cy="4404995"/>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3514994" y="1905000"/>
            <a:ext cx="4969607" cy="584775"/>
          </a:xfrm>
          <a:prstGeom prst="rect">
            <a:avLst/>
          </a:prstGeom>
          <a:noFill/>
        </p:spPr>
        <p:txBody>
          <a:bodyPr wrap="square" rtlCol="0">
            <a:spAutoFit/>
          </a:bodyPr>
          <a:lstStyle/>
          <a:p>
            <a:r>
              <a:rPr lang="en-US" sz="1600" dirty="0" smtClean="0"/>
              <a:t>If you control your LDL Cholesterol to the level of 130, your risk of stroke is </a:t>
            </a:r>
            <a:r>
              <a:rPr lang="en-US" sz="1600" b="1" dirty="0">
                <a:solidFill>
                  <a:srgbClr val="FF0000"/>
                </a:solidFill>
              </a:rPr>
              <a:t>62% </a:t>
            </a:r>
            <a:r>
              <a:rPr lang="en-US" sz="1600" b="1" dirty="0" smtClean="0">
                <a:solidFill>
                  <a:srgbClr val="FF0000"/>
                </a:solidFill>
              </a:rPr>
              <a:t>lower </a:t>
            </a:r>
            <a:r>
              <a:rPr lang="en-US" sz="1600" dirty="0" smtClean="0"/>
              <a:t>than your current status.</a:t>
            </a:r>
            <a:endParaRPr lang="en-US" sz="1600" dirty="0"/>
          </a:p>
        </p:txBody>
      </p:sp>
      <p:sp>
        <p:nvSpPr>
          <p:cNvPr id="17" name="TextBox 16"/>
          <p:cNvSpPr txBox="1"/>
          <p:nvPr/>
        </p:nvSpPr>
        <p:spPr>
          <a:xfrm>
            <a:off x="3553096" y="4191000"/>
            <a:ext cx="5198850" cy="584775"/>
          </a:xfrm>
          <a:prstGeom prst="rect">
            <a:avLst/>
          </a:prstGeom>
          <a:noFill/>
        </p:spPr>
        <p:txBody>
          <a:bodyPr wrap="square" rtlCol="0">
            <a:spAutoFit/>
          </a:bodyPr>
          <a:lstStyle/>
          <a:p>
            <a:r>
              <a:rPr lang="en-US" sz="1600" dirty="0" smtClean="0"/>
              <a:t>You have 50% change get a stroke </a:t>
            </a:r>
            <a:r>
              <a:rPr lang="en-US" sz="1600" b="1" dirty="0" smtClean="0">
                <a:solidFill>
                  <a:srgbClr val="FF0000"/>
                </a:solidFill>
              </a:rPr>
              <a:t>in 2 years</a:t>
            </a:r>
            <a:r>
              <a:rPr lang="en-US" sz="1600" dirty="0" smtClean="0"/>
              <a:t>.</a:t>
            </a:r>
          </a:p>
          <a:p>
            <a:r>
              <a:rPr lang="en-US" sz="1600" dirty="0" smtClean="0"/>
              <a:t>You have 90% change get a stroke </a:t>
            </a:r>
            <a:r>
              <a:rPr lang="en-US" sz="1600" b="1" dirty="0" smtClean="0">
                <a:solidFill>
                  <a:srgbClr val="FF0000"/>
                </a:solidFill>
              </a:rPr>
              <a:t>in 4 years</a:t>
            </a:r>
            <a:r>
              <a:rPr lang="en-US" sz="1600" dirty="0" smtClean="0"/>
              <a:t>.</a:t>
            </a:r>
          </a:p>
        </p:txBody>
      </p:sp>
      <p:sp>
        <p:nvSpPr>
          <p:cNvPr id="18" name="Flowchart: Alternate Process 17"/>
          <p:cNvSpPr/>
          <p:nvPr/>
        </p:nvSpPr>
        <p:spPr>
          <a:xfrm>
            <a:off x="1371601" y="5006529"/>
            <a:ext cx="1612106" cy="251271"/>
          </a:xfrm>
          <a:prstGeom prst="flowChartAlternateProcess">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Run Risk Prediction</a:t>
            </a:r>
            <a:endParaRPr lang="en-US" sz="1400" dirty="0"/>
          </a:p>
        </p:txBody>
      </p:sp>
      <p:grpSp>
        <p:nvGrpSpPr>
          <p:cNvPr id="8" name="Group 7"/>
          <p:cNvGrpSpPr/>
          <p:nvPr/>
        </p:nvGrpSpPr>
        <p:grpSpPr>
          <a:xfrm>
            <a:off x="3629296" y="3429000"/>
            <a:ext cx="2238104" cy="307777"/>
            <a:chOff x="3553096" y="3429000"/>
            <a:chExt cx="2238104" cy="307777"/>
          </a:xfrm>
        </p:grpSpPr>
        <p:sp>
          <p:nvSpPr>
            <p:cNvPr id="24" name="TextBox 23"/>
            <p:cNvSpPr txBox="1"/>
            <p:nvPr/>
          </p:nvSpPr>
          <p:spPr>
            <a:xfrm>
              <a:off x="3553096" y="3429000"/>
              <a:ext cx="2238104" cy="30777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400" b="1" dirty="0" smtClean="0">
                  <a:solidFill>
                    <a:srgbClr val="0070C0"/>
                  </a:solidFill>
                </a:rPr>
                <a:t>Risk changes: </a:t>
              </a:r>
              <a:endParaRPr lang="en-US" sz="1400" b="1" dirty="0">
                <a:solidFill>
                  <a:srgbClr val="0070C0"/>
                </a:solidFill>
              </a:endParaRPr>
            </a:p>
          </p:txBody>
        </p:sp>
        <p:sp>
          <p:nvSpPr>
            <p:cNvPr id="6" name="Rectangle 5"/>
            <p:cNvSpPr/>
            <p:nvPr/>
          </p:nvSpPr>
          <p:spPr>
            <a:xfrm>
              <a:off x="4751960" y="3429000"/>
              <a:ext cx="1039240" cy="304800"/>
            </a:xfrm>
            <a:prstGeom prst="rect">
              <a:avLst/>
            </a:prstGeom>
            <a:noFill/>
            <a:ln w="63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rgbClr val="FF0000"/>
                  </a:solidFill>
                </a:rPr>
                <a:t> 62 %</a:t>
              </a:r>
              <a:endParaRPr lang="en-US" sz="1400" dirty="0">
                <a:solidFill>
                  <a:srgbClr val="FF0000"/>
                </a:solidFill>
              </a:endParaRPr>
            </a:p>
          </p:txBody>
        </p:sp>
        <p:sp>
          <p:nvSpPr>
            <p:cNvPr id="7" name="Down Arrow 6"/>
            <p:cNvSpPr/>
            <p:nvPr/>
          </p:nvSpPr>
          <p:spPr>
            <a:xfrm>
              <a:off x="5410200" y="3478191"/>
              <a:ext cx="209550" cy="230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Alternate Process 25"/>
          <p:cNvSpPr/>
          <p:nvPr/>
        </p:nvSpPr>
        <p:spPr>
          <a:xfrm>
            <a:off x="6904934" y="3482529"/>
            <a:ext cx="1143001" cy="251271"/>
          </a:xfrm>
          <a:prstGeom prst="flowChartAlternateProcess">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Estimate again</a:t>
            </a:r>
            <a:endParaRPr lang="en-US" sz="1400" dirty="0"/>
          </a:p>
        </p:txBody>
      </p:sp>
    </p:spTree>
    <p:extLst>
      <p:ext uri="{BB962C8B-B14F-4D97-AF65-F5344CB8AC3E}">
        <p14:creationId xmlns:p14="http://schemas.microsoft.com/office/powerpoint/2010/main" val="10995251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1"/>
          <p:cNvSpPr txBox="1">
            <a:spLocks/>
          </p:cNvSpPr>
          <p:nvPr/>
        </p:nvSpPr>
        <p:spPr>
          <a:xfrm>
            <a:off x="464026" y="2316375"/>
            <a:ext cx="6603062" cy="386058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smtClean="0"/>
              <a:t>Status Updates:</a:t>
            </a:r>
          </a:p>
          <a:p>
            <a:pPr lvl="1"/>
            <a:r>
              <a:rPr lang="en-US" altLang="zh-TW" dirty="0" smtClean="0"/>
              <a:t>Homepage</a:t>
            </a:r>
          </a:p>
          <a:p>
            <a:pPr lvl="1"/>
            <a:r>
              <a:rPr lang="en-US" altLang="zh-TW" dirty="0" smtClean="0"/>
              <a:t>Navigation Improvements</a:t>
            </a:r>
          </a:p>
          <a:p>
            <a:pPr lvl="1"/>
            <a:r>
              <a:rPr lang="en-US" altLang="zh-TW" dirty="0" smtClean="0"/>
              <a:t>Tracking </a:t>
            </a:r>
          </a:p>
          <a:p>
            <a:pPr lvl="1"/>
            <a:r>
              <a:rPr lang="en-US" altLang="zh-TW" dirty="0" smtClean="0"/>
              <a:t>ADE</a:t>
            </a:r>
          </a:p>
          <a:p>
            <a:pPr lvl="1"/>
            <a:r>
              <a:rPr lang="en-US" altLang="zh-TW" dirty="0" smtClean="0"/>
              <a:t>Promotion Plans</a:t>
            </a:r>
          </a:p>
        </p:txBody>
      </p:sp>
      <p:sp>
        <p:nvSpPr>
          <p:cNvPr id="4" name="Slide Number Placeholder 3"/>
          <p:cNvSpPr>
            <a:spLocks noGrp="1"/>
          </p:cNvSpPr>
          <p:nvPr>
            <p:ph type="sldNum" sz="quarter" idx="12"/>
          </p:nvPr>
        </p:nvSpPr>
        <p:spPr/>
        <p:txBody>
          <a:bodyPr/>
          <a:lstStyle/>
          <a:p>
            <a:fld id="{806297BC-0C69-1D46-9F08-583A7A9A626C}" type="slidenum">
              <a:rPr lang="en-US" smtClean="0"/>
              <a:t>77</a:t>
            </a:fld>
            <a:endParaRPr lang="en-US"/>
          </a:p>
        </p:txBody>
      </p:sp>
      <p:pic>
        <p:nvPicPr>
          <p:cNvPr id="5"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946" y="1538903"/>
            <a:ext cx="3567998" cy="3074342"/>
          </a:xfrm>
          <a:prstGeom prst="rect">
            <a:avLst/>
          </a:prstGeom>
        </p:spPr>
      </p:pic>
      <p:sp>
        <p:nvSpPr>
          <p:cNvPr id="8" name="標題 2"/>
          <p:cNvSpPr txBox="1">
            <a:spLocks/>
          </p:cNvSpPr>
          <p:nvPr/>
        </p:nvSpPr>
        <p:spPr>
          <a:xfrm>
            <a:off x="628650" y="365126"/>
            <a:ext cx="592455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TW" dirty="0" smtClean="0"/>
              <a:t>Taiwan DiabeticLink</a:t>
            </a:r>
            <a:endParaRPr lang="zh-TW" altLang="en-US" dirty="0"/>
          </a:p>
        </p:txBody>
      </p:sp>
    </p:spTree>
    <p:extLst>
      <p:ext uri="{BB962C8B-B14F-4D97-AF65-F5344CB8AC3E}">
        <p14:creationId xmlns:p14="http://schemas.microsoft.com/office/powerpoint/2010/main" val="27946010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6297BC-0C69-1D46-9F08-583A7A9A626C}" type="slidenum">
              <a:rPr lang="en-US" smtClean="0"/>
              <a:t>78</a:t>
            </a:fld>
            <a:endParaRPr lang="en-US"/>
          </a:p>
        </p:txBody>
      </p:sp>
      <p:sp>
        <p:nvSpPr>
          <p:cNvPr id="8" name="標題 6"/>
          <p:cNvSpPr txBox="1">
            <a:spLocks/>
          </p:cNvSpPr>
          <p:nvPr/>
        </p:nvSpPr>
        <p:spPr>
          <a:xfrm>
            <a:off x="502872" y="407124"/>
            <a:ext cx="2087928" cy="2107475"/>
          </a:xfrm>
          <a:prstGeom prst="rect">
            <a:avLst/>
          </a:prstGeom>
          <a:solidFill>
            <a:schemeClr val="bg1"/>
          </a:solidFill>
          <a:ln>
            <a:solidFill>
              <a:srgbClr val="4F81BD"/>
            </a:solidFill>
          </a:ln>
        </p:spPr>
        <p:txBody>
          <a:bodyPr vert="horz" lIns="91440" tIns="45720" rIns="91440" bIns="45720" rtlCol="0" anchor="ctr">
            <a:noAutofit/>
          </a:bodyPr>
          <a:lstStyle>
            <a:lvl1pPr algn="ctr">
              <a:spcBef>
                <a:spcPct val="0"/>
              </a:spcBef>
              <a:buNone/>
              <a:defRPr sz="3200">
                <a:latin typeface="+mj-lt"/>
                <a:ea typeface="+mj-ea"/>
                <a:cs typeface="+mj-cs"/>
              </a:defRPr>
            </a:lvl1pPr>
          </a:lstStyle>
          <a:p>
            <a:r>
              <a:rPr lang="en-US" altLang="zh-TW" dirty="0" smtClean="0"/>
              <a:t>Homepage </a:t>
            </a:r>
            <a:r>
              <a:rPr lang="en-US" altLang="zh-TW" dirty="0"/>
              <a:t>Design</a:t>
            </a:r>
            <a:endParaRPr lang="zh-TW" altLang="en-US" dirty="0"/>
          </a:p>
        </p:txBody>
      </p:sp>
      <p:pic>
        <p:nvPicPr>
          <p:cNvPr id="9" name="內容版面配置區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6631"/>
            <a:ext cx="6379091" cy="6831369"/>
          </a:xfrm>
          <a:prstGeom prst="rect">
            <a:avLst/>
          </a:prstGeom>
          <a:ln>
            <a:solidFill>
              <a:srgbClr val="1F497D"/>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675086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6297BC-0C69-1D46-9F08-583A7A9A626C}" type="slidenum">
              <a:rPr lang="en-US" smtClean="0"/>
              <a:t>79</a:t>
            </a:fld>
            <a:endParaRPr lang="en-US"/>
          </a:p>
        </p:txBody>
      </p:sp>
      <p:sp>
        <p:nvSpPr>
          <p:cNvPr id="6" name="文字版面配置區 2"/>
          <p:cNvSpPr txBox="1">
            <a:spLocks/>
          </p:cNvSpPr>
          <p:nvPr/>
        </p:nvSpPr>
        <p:spPr>
          <a:xfrm>
            <a:off x="314180" y="3245279"/>
            <a:ext cx="6700982" cy="13992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2000" dirty="0" smtClean="0"/>
              <a:t>We consolidated the modules and grouped the modules that have similar features together.</a:t>
            </a:r>
          </a:p>
          <a:p>
            <a:pPr marL="285750" indent="-285750">
              <a:buFont typeface="Arial" panose="020B0604020202020204" pitchFamily="34" charset="0"/>
              <a:buChar char="•"/>
            </a:pPr>
            <a:r>
              <a:rPr lang="en-US" altLang="zh-TW" sz="2000" dirty="0" smtClean="0"/>
              <a:t>The </a:t>
            </a:r>
            <a:r>
              <a:rPr lang="zh-TW" altLang="en-US" sz="2000" dirty="0" smtClean="0">
                <a:solidFill>
                  <a:srgbClr val="FF0000"/>
                </a:solidFill>
              </a:rPr>
              <a:t>飲食地圖</a:t>
            </a:r>
            <a:r>
              <a:rPr lang="en-US" altLang="zh-TW" sz="2000" dirty="0" smtClean="0">
                <a:solidFill>
                  <a:srgbClr val="FF0000"/>
                </a:solidFill>
              </a:rPr>
              <a:t> </a:t>
            </a:r>
            <a:r>
              <a:rPr lang="en-US" altLang="zh-TW" sz="2000" dirty="0" smtClean="0"/>
              <a:t>includes the original </a:t>
            </a:r>
            <a:r>
              <a:rPr lang="en-US" altLang="zh-TW" sz="2000" dirty="0" smtClean="0">
                <a:solidFill>
                  <a:srgbClr val="FF0000"/>
                </a:solidFill>
              </a:rPr>
              <a:t>recipe</a:t>
            </a:r>
            <a:r>
              <a:rPr lang="en-US" altLang="zh-TW" sz="2000" dirty="0" smtClean="0"/>
              <a:t> and </a:t>
            </a:r>
            <a:r>
              <a:rPr lang="en-US" altLang="zh-TW" sz="2000" dirty="0" smtClean="0">
                <a:solidFill>
                  <a:srgbClr val="FF0000"/>
                </a:solidFill>
              </a:rPr>
              <a:t>restaurant</a:t>
            </a:r>
            <a:r>
              <a:rPr lang="en-US" altLang="zh-TW" sz="2000" dirty="0" smtClean="0"/>
              <a:t> modules</a:t>
            </a:r>
          </a:p>
        </p:txBody>
      </p:sp>
      <p:sp>
        <p:nvSpPr>
          <p:cNvPr id="7" name="標題 3"/>
          <p:cNvSpPr txBox="1">
            <a:spLocks/>
          </p:cNvSpPr>
          <p:nvPr/>
        </p:nvSpPr>
        <p:spPr>
          <a:xfrm>
            <a:off x="2133600" y="304800"/>
            <a:ext cx="3842492" cy="743112"/>
          </a:xfrm>
          <a:prstGeom prst="rect">
            <a:avLst/>
          </a:prstGeom>
          <a:solidFill>
            <a:schemeClr val="bg1"/>
          </a:solidFill>
          <a:ln>
            <a:solidFill>
              <a:srgbClr val="4F81BD"/>
            </a:solidFill>
          </a:ln>
        </p:spPr>
        <p:txBody>
          <a:bodyPr vert="horz" lIns="91440" tIns="45720" rIns="91440" bIns="45720" rtlCol="0" anchor="ctr">
            <a:noAutofit/>
          </a:bodyPr>
          <a:lstStyle>
            <a:defPPr>
              <a:defRPr lang="en-US"/>
            </a:defPPr>
            <a:lvl1pPr algn="ctr">
              <a:spcBef>
                <a:spcPct val="0"/>
              </a:spcBef>
              <a:buNone/>
              <a:defRPr sz="3200">
                <a:latin typeface="+mj-lt"/>
                <a:ea typeface="+mj-ea"/>
                <a:cs typeface="+mj-cs"/>
              </a:defRPr>
            </a:lvl1pPr>
          </a:lstStyle>
          <a:p>
            <a:r>
              <a:rPr lang="en-US" altLang="zh-TW" dirty="0" smtClean="0"/>
              <a:t>Module </a:t>
            </a:r>
            <a:r>
              <a:rPr lang="en-US" altLang="zh-TW" dirty="0"/>
              <a:t>List</a:t>
            </a:r>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984" y="5022423"/>
            <a:ext cx="2769416" cy="14955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466" y="3382878"/>
            <a:ext cx="2128838" cy="12616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內容版面配置區 4"/>
          <p:cNvPicPr>
            <a:picLocks noChangeAspect="1"/>
          </p:cNvPicPr>
          <p:nvPr/>
        </p:nvPicPr>
        <p:blipFill rotWithShape="1">
          <a:blip r:embed="rId4">
            <a:extLst>
              <a:ext uri="{28A0092B-C50C-407E-A947-70E740481C1C}">
                <a14:useLocalDpi xmlns:a14="http://schemas.microsoft.com/office/drawing/2010/main" val="0"/>
              </a:ext>
            </a:extLst>
          </a:blip>
          <a:srcRect r="14120"/>
          <a:stretch/>
        </p:blipFill>
        <p:spPr>
          <a:xfrm>
            <a:off x="189064" y="1041997"/>
            <a:ext cx="8827336" cy="1939177"/>
          </a:xfrm>
          <a:prstGeom prst="rect">
            <a:avLst/>
          </a:prstGeom>
          <a:ln>
            <a:solidFill>
              <a:srgbClr val="1F497D"/>
            </a:solidFill>
          </a:ln>
          <a:effectLst>
            <a:outerShdw blurRad="50800" dist="38100" dir="8100000" algn="tr" rotWithShape="0">
              <a:prstClr val="black">
                <a:alpha val="40000"/>
              </a:prstClr>
            </a:outerShdw>
          </a:effectLst>
        </p:spPr>
      </p:pic>
      <p:sp>
        <p:nvSpPr>
          <p:cNvPr id="13" name="文字版面配置區 2"/>
          <p:cNvSpPr txBox="1">
            <a:spLocks/>
          </p:cNvSpPr>
          <p:nvPr/>
        </p:nvSpPr>
        <p:spPr>
          <a:xfrm>
            <a:off x="314180" y="4909761"/>
            <a:ext cx="5862326" cy="13815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sz="2000" dirty="0" smtClean="0"/>
              <a:t>The</a:t>
            </a:r>
            <a:r>
              <a:rPr lang="en-US" altLang="zh-TW" sz="2000" dirty="0" smtClean="0">
                <a:solidFill>
                  <a:srgbClr val="FF0000"/>
                </a:solidFill>
              </a:rPr>
              <a:t>  </a:t>
            </a:r>
            <a:r>
              <a:rPr lang="zh-TW" altLang="en-US" sz="2000" dirty="0" smtClean="0">
                <a:solidFill>
                  <a:srgbClr val="FF0000"/>
                </a:solidFill>
              </a:rPr>
              <a:t>健康報馬仔 </a:t>
            </a:r>
            <a:r>
              <a:rPr lang="en-US" altLang="zh-TW" sz="2000" dirty="0" smtClean="0"/>
              <a:t>is the module which allows the users to search useful information such as </a:t>
            </a:r>
            <a:r>
              <a:rPr lang="en-US" altLang="zh-TW" sz="2000" dirty="0" smtClean="0">
                <a:solidFill>
                  <a:srgbClr val="FF0000"/>
                </a:solidFill>
              </a:rPr>
              <a:t>clinic address, open hours</a:t>
            </a:r>
            <a:r>
              <a:rPr lang="en-US" altLang="zh-TW" sz="2000" dirty="0" smtClean="0"/>
              <a:t>; </a:t>
            </a:r>
            <a:r>
              <a:rPr lang="en-US" altLang="zh-TW" sz="2000" dirty="0" smtClean="0">
                <a:solidFill>
                  <a:srgbClr val="FF0000"/>
                </a:solidFill>
              </a:rPr>
              <a:t>NHI stats</a:t>
            </a:r>
            <a:r>
              <a:rPr lang="en-US" altLang="zh-TW" sz="2000" dirty="0" smtClean="0"/>
              <a:t>; and </a:t>
            </a:r>
            <a:r>
              <a:rPr lang="en-US" altLang="zh-TW" sz="2000" dirty="0" smtClean="0">
                <a:solidFill>
                  <a:srgbClr val="FF0000"/>
                </a:solidFill>
              </a:rPr>
              <a:t>ADE</a:t>
            </a:r>
          </a:p>
        </p:txBody>
      </p:sp>
    </p:spTree>
    <p:extLst>
      <p:ext uri="{BB962C8B-B14F-4D97-AF65-F5344CB8AC3E}">
        <p14:creationId xmlns:p14="http://schemas.microsoft.com/office/powerpoint/2010/main" val="1416246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2000" y="457200"/>
            <a:ext cx="7772400" cy="609600"/>
          </a:xfrm>
        </p:spPr>
        <p:txBody>
          <a:bodyPr/>
          <a:lstStyle/>
          <a:p>
            <a:r>
              <a:rPr lang="en-US" sz="3200" dirty="0" smtClean="0"/>
              <a:t>Health Big Data Landscape</a:t>
            </a:r>
          </a:p>
        </p:txBody>
      </p:sp>
      <p:sp>
        <p:nvSpPr>
          <p:cNvPr id="37891" name="Rectangle 3"/>
          <p:cNvSpPr>
            <a:spLocks noGrp="1" noChangeArrowheads="1"/>
          </p:cNvSpPr>
          <p:nvPr>
            <p:ph type="body" idx="1"/>
          </p:nvPr>
        </p:nvSpPr>
        <p:spPr>
          <a:xfrm>
            <a:off x="685800" y="1295400"/>
            <a:ext cx="8077200" cy="4953000"/>
          </a:xfrm>
        </p:spPr>
        <p:txBody>
          <a:bodyPr>
            <a:normAutofit fontScale="92500" lnSpcReduction="10000"/>
          </a:bodyPr>
          <a:lstStyle/>
          <a:p>
            <a:pPr>
              <a:lnSpc>
                <a:spcPct val="80000"/>
              </a:lnSpc>
            </a:pPr>
            <a:r>
              <a:rPr lang="en-US" sz="2400" dirty="0" smtClean="0">
                <a:solidFill>
                  <a:srgbClr val="FF0000"/>
                </a:solidFill>
              </a:rPr>
              <a:t>Health Big Data: </a:t>
            </a:r>
          </a:p>
          <a:p>
            <a:pPr lvl="1">
              <a:lnSpc>
                <a:spcPct val="80000"/>
              </a:lnSpc>
            </a:pPr>
            <a:r>
              <a:rPr lang="en-US" sz="2400" dirty="0" smtClean="0">
                <a:solidFill>
                  <a:srgbClr val="FF0000"/>
                </a:solidFill>
              </a:rPr>
              <a:t>genomics (sequences, proteins, bioinformatics; 4 TBs per person) </a:t>
            </a:r>
            <a:endParaRPr lang="en-US" sz="2400" dirty="0">
              <a:solidFill>
                <a:srgbClr val="FF0000"/>
              </a:solidFill>
            </a:endParaRPr>
          </a:p>
          <a:p>
            <a:pPr lvl="1">
              <a:lnSpc>
                <a:spcPct val="80000"/>
              </a:lnSpc>
            </a:pPr>
            <a:r>
              <a:rPr lang="en-US" sz="2400" dirty="0" smtClean="0">
                <a:solidFill>
                  <a:srgbClr val="FF0000"/>
                </a:solidFill>
              </a:rPr>
              <a:t>health care (EHR, patient social media, sensors/devices, health informatics; Keiser, VA, </a:t>
            </a:r>
            <a:r>
              <a:rPr lang="en-US" sz="2400" dirty="0" err="1" smtClean="0">
                <a:solidFill>
                  <a:srgbClr val="FF0000"/>
                </a:solidFill>
              </a:rPr>
              <a:t>PatientsLikeMe</a:t>
            </a:r>
            <a:r>
              <a:rPr lang="en-US" sz="2400" dirty="0" smtClean="0">
                <a:solidFill>
                  <a:srgbClr val="FF0000"/>
                </a:solidFill>
              </a:rPr>
              <a:t>)</a:t>
            </a:r>
          </a:p>
          <a:p>
            <a:pPr marL="0" indent="0">
              <a:lnSpc>
                <a:spcPct val="80000"/>
              </a:lnSpc>
              <a:buNone/>
            </a:pPr>
            <a:endParaRPr lang="en-US" sz="2400" dirty="0" smtClean="0">
              <a:solidFill>
                <a:srgbClr val="FF0000"/>
              </a:solidFill>
            </a:endParaRPr>
          </a:p>
          <a:p>
            <a:pPr>
              <a:lnSpc>
                <a:spcPct val="80000"/>
              </a:lnSpc>
            </a:pPr>
            <a:r>
              <a:rPr lang="en-US" sz="2400" dirty="0" smtClean="0"/>
              <a:t>Smart health, Health 2.0 (social) &amp; 3.0 (health analytics)</a:t>
            </a:r>
          </a:p>
          <a:p>
            <a:pPr>
              <a:lnSpc>
                <a:spcPct val="80000"/>
              </a:lnSpc>
            </a:pPr>
            <a:r>
              <a:rPr lang="en-US" sz="2400" dirty="0" smtClean="0"/>
              <a:t>Health analytics: EHR analytics (Columbia, Vanderbilt, Utah, OHU, Harvard, </a:t>
            </a:r>
            <a:r>
              <a:rPr lang="en-US" sz="2400" b="1" dirty="0" smtClean="0">
                <a:solidFill>
                  <a:srgbClr val="FF0000"/>
                </a:solidFill>
              </a:rPr>
              <a:t>IBM + Watson</a:t>
            </a:r>
            <a:r>
              <a:rPr lang="en-US" sz="2400" dirty="0" smtClean="0"/>
              <a:t>); patient social media analytics (UIUC, ASU, PLM, </a:t>
            </a:r>
            <a:r>
              <a:rPr lang="en-US" sz="2400" dirty="0" err="1" smtClean="0"/>
              <a:t>DailyStrength</a:t>
            </a:r>
            <a:r>
              <a:rPr lang="en-US" sz="2400" dirty="0" smtClean="0"/>
              <a:t>)</a:t>
            </a:r>
          </a:p>
          <a:p>
            <a:pPr>
              <a:lnSpc>
                <a:spcPct val="80000"/>
              </a:lnSpc>
            </a:pPr>
            <a:r>
              <a:rPr lang="en-US" sz="2400" b="1" dirty="0" smtClean="0">
                <a:solidFill>
                  <a:srgbClr val="FF0000"/>
                </a:solidFill>
              </a:rPr>
              <a:t>AMIA (NLM, 2000+ participants), ACM HIT, IEEE ICHI, Springer ICSH China </a:t>
            </a:r>
            <a:r>
              <a:rPr lang="en-US" sz="2400" dirty="0" smtClean="0">
                <a:solidFill>
                  <a:srgbClr val="000000"/>
                </a:solidFill>
                <a:sym typeface="Wingdings" pitchFamily="2" charset="2"/>
              </a:rPr>
              <a:t> special issues, ACM TMIS, IEEE IS (Chen et al.)</a:t>
            </a:r>
          </a:p>
          <a:p>
            <a:pPr>
              <a:lnSpc>
                <a:spcPct val="80000"/>
              </a:lnSpc>
            </a:pPr>
            <a:endParaRPr lang="en-US" sz="2400" dirty="0" smtClean="0">
              <a:solidFill>
                <a:srgbClr val="FF0000"/>
              </a:solidFill>
              <a:sym typeface="Wingdings" pitchFamily="2" charset="2"/>
            </a:endParaRPr>
          </a:p>
          <a:p>
            <a:pPr>
              <a:lnSpc>
                <a:spcPct val="80000"/>
              </a:lnSpc>
            </a:pPr>
            <a:r>
              <a:rPr lang="en-US" sz="2400" b="1" dirty="0" smtClean="0">
                <a:solidFill>
                  <a:srgbClr val="FF0000"/>
                </a:solidFill>
                <a:sym typeface="Wingdings" pitchFamily="2" charset="2"/>
              </a:rPr>
              <a:t>NSF SCH $80M, 2011-2014; infrastructure, data mining, patient empowerment, sensors/devices</a:t>
            </a:r>
          </a:p>
          <a:p>
            <a:pPr>
              <a:lnSpc>
                <a:spcPct val="80000"/>
              </a:lnSpc>
            </a:pPr>
            <a:r>
              <a:rPr lang="en-US" sz="2400" b="1" dirty="0" smtClean="0">
                <a:solidFill>
                  <a:srgbClr val="FF0000"/>
                </a:solidFill>
                <a:sym typeface="Wingdings" pitchFamily="2" charset="2"/>
              </a:rPr>
              <a:t>NLM $40M; NIH Reporter Search, $250M with EHR; NIH Big Data To Knowledge (BD2K) Initiative, $100M/year</a:t>
            </a:r>
            <a:endParaRPr lang="en-US" sz="2400" b="1" dirty="0" smtClean="0">
              <a:solidFill>
                <a:srgbClr val="FF0000"/>
              </a:solidFill>
            </a:endParaRPr>
          </a:p>
          <a:p>
            <a:pPr>
              <a:lnSpc>
                <a:spcPct val="80000"/>
              </a:lnSpc>
            </a:pPr>
            <a:endParaRPr lang="en-US" sz="2800" dirty="0" smtClean="0"/>
          </a:p>
        </p:txBody>
      </p:sp>
    </p:spTree>
    <p:extLst>
      <p:ext uri="{BB962C8B-B14F-4D97-AF65-F5344CB8AC3E}">
        <p14:creationId xmlns:p14="http://schemas.microsoft.com/office/powerpoint/2010/main" val="11250192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6297BC-0C69-1D46-9F08-583A7A9A626C}" type="slidenum">
              <a:rPr lang="en-US" smtClean="0"/>
              <a:t>80</a:t>
            </a:fld>
            <a:endParaRPr lang="en-US"/>
          </a:p>
        </p:txBody>
      </p:sp>
      <p:pic>
        <p:nvPicPr>
          <p:cNvPr id="3" name="內容版面配置區 3"/>
          <p:cNvPicPr>
            <a:picLocks noChangeAspect="1"/>
          </p:cNvPicPr>
          <p:nvPr/>
        </p:nvPicPr>
        <p:blipFill rotWithShape="1">
          <a:blip r:embed="rId2">
            <a:extLst>
              <a:ext uri="{28A0092B-C50C-407E-A947-70E740481C1C}">
                <a14:useLocalDpi xmlns:a14="http://schemas.microsoft.com/office/drawing/2010/main" val="0"/>
              </a:ext>
            </a:extLst>
          </a:blip>
          <a:srcRect b="7649"/>
          <a:stretch/>
        </p:blipFill>
        <p:spPr>
          <a:xfrm>
            <a:off x="164170" y="980640"/>
            <a:ext cx="6687309" cy="5769192"/>
          </a:xfrm>
          <a:prstGeom prst="rect">
            <a:avLst/>
          </a:prstGeom>
          <a:ln>
            <a:solidFill>
              <a:srgbClr val="1F497D"/>
            </a:solidFill>
          </a:ln>
          <a:effectLst>
            <a:outerShdw blurRad="50800" dist="38100" dir="8100000" algn="tr" rotWithShape="0">
              <a:prstClr val="black">
                <a:alpha val="40000"/>
              </a:prstClr>
            </a:outerShdw>
          </a:effectLst>
        </p:spPr>
      </p:pic>
      <p:sp>
        <p:nvSpPr>
          <p:cNvPr id="4" name="標題 3"/>
          <p:cNvSpPr txBox="1">
            <a:spLocks/>
          </p:cNvSpPr>
          <p:nvPr/>
        </p:nvSpPr>
        <p:spPr>
          <a:xfrm>
            <a:off x="5301415" y="103483"/>
            <a:ext cx="3714985" cy="990033"/>
          </a:xfrm>
          <a:prstGeom prst="rect">
            <a:avLst/>
          </a:prstGeom>
          <a:solidFill>
            <a:schemeClr val="bg1"/>
          </a:solidFill>
          <a:ln>
            <a:solidFill>
              <a:srgbClr val="4F81BD"/>
            </a:solidFill>
          </a:ln>
        </p:spPr>
        <p:txBody>
          <a:bodyPr vert="horz" lIns="91440" tIns="45720" rIns="91440" bIns="45720" rtlCol="0" anchor="ctr">
            <a:noAutofit/>
          </a:bodyPr>
          <a:lstStyle>
            <a:defPPr>
              <a:defRPr lang="en-US"/>
            </a:defPPr>
            <a:lvl1pPr algn="ctr">
              <a:spcBef>
                <a:spcPct val="0"/>
              </a:spcBef>
              <a:buNone/>
              <a:defRPr sz="3200">
                <a:latin typeface="+mj-lt"/>
                <a:ea typeface="+mj-ea"/>
                <a:cs typeface="+mj-cs"/>
              </a:defRPr>
            </a:lvl1pPr>
          </a:lstStyle>
          <a:p>
            <a:r>
              <a:rPr lang="en-US" altLang="zh-TW" dirty="0" smtClean="0"/>
              <a:t>Tracking Landing </a:t>
            </a:r>
            <a:r>
              <a:rPr lang="en-US" altLang="zh-TW" dirty="0"/>
              <a:t>P</a:t>
            </a:r>
            <a:r>
              <a:rPr lang="en-US" altLang="zh-TW" dirty="0" smtClean="0"/>
              <a:t>age</a:t>
            </a:r>
            <a:endParaRPr lang="zh-TW" altLang="en-US" dirty="0"/>
          </a:p>
        </p:txBody>
      </p:sp>
    </p:spTree>
    <p:extLst>
      <p:ext uri="{BB962C8B-B14F-4D97-AF65-F5344CB8AC3E}">
        <p14:creationId xmlns:p14="http://schemas.microsoft.com/office/powerpoint/2010/main" val="33206631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EB4E21BE-DB1B-FC4D-ACD1-E3E1C23CDCB6}" type="slidenum">
              <a:rPr lang="en-US" smtClean="0"/>
              <a:pPr/>
              <a:t>81</a:t>
            </a:fld>
            <a:endParaRPr lang="en-US"/>
          </a:p>
        </p:txBody>
      </p:sp>
      <p:grpSp>
        <p:nvGrpSpPr>
          <p:cNvPr id="15" name="Group 14"/>
          <p:cNvGrpSpPr/>
          <p:nvPr/>
        </p:nvGrpSpPr>
        <p:grpSpPr>
          <a:xfrm>
            <a:off x="899592" y="8503"/>
            <a:ext cx="7773602" cy="6913058"/>
            <a:chOff x="899592" y="8503"/>
            <a:chExt cx="7773602" cy="6913058"/>
          </a:xfrm>
        </p:grpSpPr>
        <p:pic>
          <p:nvPicPr>
            <p:cNvPr id="6" name="內容版面配置區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8503"/>
              <a:ext cx="7773602" cy="6913058"/>
            </a:xfrm>
            <a:prstGeom prst="rect">
              <a:avLst/>
            </a:prstGeom>
          </p:spPr>
        </p:pic>
        <p:sp>
          <p:nvSpPr>
            <p:cNvPr id="7" name="投影片編號版面配置區 2"/>
            <p:cNvSpPr txBox="1">
              <a:spLocks/>
            </p:cNvSpPr>
            <p:nvPr/>
          </p:nvSpPr>
          <p:spPr>
            <a:xfrm>
              <a:off x="7511368" y="6309320"/>
              <a:ext cx="1161826"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AAE4A9D6-251B-407D-80F4-545782791FA8}" type="slidenum">
                <a:rPr kumimoji="0" lang="en-US" sz="1200" b="0" i="0" u="none" strike="noStrike" kern="1200" cap="none" spc="0" normalizeH="0" baseline="0" noProof="0" smtClean="0">
                  <a:ln>
                    <a:noFill/>
                  </a:ln>
                  <a:solidFill>
                    <a:prstClr val="black">
                      <a:tint val="75000"/>
                    </a:prstClr>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9" name="圓角矩形 1"/>
            <p:cNvSpPr/>
            <p:nvPr/>
          </p:nvSpPr>
          <p:spPr>
            <a:xfrm>
              <a:off x="899592" y="1120180"/>
              <a:ext cx="2232248" cy="18722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p:cNvSpPr txBox="1"/>
            <p:nvPr/>
          </p:nvSpPr>
          <p:spPr>
            <a:xfrm>
              <a:off x="1363407" y="2608828"/>
              <a:ext cx="1768433" cy="369332"/>
            </a:xfrm>
            <a:prstGeom prst="rect">
              <a:avLst/>
            </a:prstGeom>
            <a:noFill/>
            <a:ln>
              <a:solidFill>
                <a:srgbClr val="FF0000"/>
              </a:solidFill>
            </a:ln>
          </p:spPr>
          <p:txBody>
            <a:bodyPr wrap="none" rtlCol="0">
              <a:spAutoFit/>
            </a:bodyPr>
            <a:lstStyle/>
            <a:p>
              <a:r>
                <a:rPr lang="en-US" altLang="zh-TW" dirty="0" smtClean="0"/>
                <a:t>Member Sign-in </a:t>
              </a:r>
              <a:endParaRPr lang="zh-TW" altLang="en-US" dirty="0"/>
            </a:p>
          </p:txBody>
        </p:sp>
        <p:sp>
          <p:nvSpPr>
            <p:cNvPr id="11" name="圓角矩形 5"/>
            <p:cNvSpPr/>
            <p:nvPr/>
          </p:nvSpPr>
          <p:spPr>
            <a:xfrm>
              <a:off x="2987824" y="3140968"/>
              <a:ext cx="5400600" cy="3168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7"/>
            <p:cNvSpPr txBox="1"/>
            <p:nvPr/>
          </p:nvSpPr>
          <p:spPr>
            <a:xfrm>
              <a:off x="6430563" y="5795972"/>
              <a:ext cx="1745991" cy="369332"/>
            </a:xfrm>
            <a:prstGeom prst="rect">
              <a:avLst/>
            </a:prstGeom>
            <a:noFill/>
            <a:ln>
              <a:solidFill>
                <a:srgbClr val="FF0000"/>
              </a:solidFill>
            </a:ln>
          </p:spPr>
          <p:txBody>
            <a:bodyPr wrap="none" rtlCol="0">
              <a:spAutoFit/>
            </a:bodyPr>
            <a:lstStyle/>
            <a:p>
              <a:r>
                <a:rPr lang="en-US" altLang="zh-TW" dirty="0" smtClean="0"/>
                <a:t>Popular Recipes</a:t>
              </a:r>
              <a:endParaRPr lang="zh-TW" altLang="en-US" dirty="0"/>
            </a:p>
          </p:txBody>
        </p:sp>
        <p:sp>
          <p:nvSpPr>
            <p:cNvPr id="13" name="圓角矩形 8"/>
            <p:cNvSpPr/>
            <p:nvPr/>
          </p:nvSpPr>
          <p:spPr>
            <a:xfrm>
              <a:off x="2987824" y="1493193"/>
              <a:ext cx="5400600" cy="1512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9"/>
            <p:cNvSpPr txBox="1"/>
            <p:nvPr/>
          </p:nvSpPr>
          <p:spPr>
            <a:xfrm>
              <a:off x="7017790" y="2623056"/>
              <a:ext cx="1226618" cy="369332"/>
            </a:xfrm>
            <a:prstGeom prst="rect">
              <a:avLst/>
            </a:prstGeom>
            <a:noFill/>
            <a:ln>
              <a:solidFill>
                <a:srgbClr val="FF0000"/>
              </a:solidFill>
            </a:ln>
          </p:spPr>
          <p:txBody>
            <a:bodyPr wrap="none" rtlCol="0">
              <a:spAutoFit/>
            </a:bodyPr>
            <a:lstStyle/>
            <a:p>
              <a:r>
                <a:rPr lang="en-US" altLang="zh-TW" dirty="0" smtClean="0"/>
                <a:t>Categories</a:t>
              </a:r>
              <a:endParaRPr lang="zh-TW" altLang="en-US" dirty="0"/>
            </a:p>
          </p:txBody>
        </p:sp>
      </p:grpSp>
      <p:sp>
        <p:nvSpPr>
          <p:cNvPr id="16" name="Rectangular Callout 15"/>
          <p:cNvSpPr/>
          <p:nvPr/>
        </p:nvSpPr>
        <p:spPr>
          <a:xfrm>
            <a:off x="6553201" y="274638"/>
            <a:ext cx="2555172" cy="926275"/>
          </a:xfrm>
          <a:prstGeom prst="wedgeRectCallout">
            <a:avLst>
              <a:gd name="adj1" fmla="val -37212"/>
              <a:gd name="adj2" fmla="val 61218"/>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Recipe Search</a:t>
            </a:r>
            <a:endParaRPr lang="en-US" sz="2400" b="1" dirty="0">
              <a:solidFill>
                <a:schemeClr val="tx1"/>
              </a:solidFill>
            </a:endParaRPr>
          </a:p>
        </p:txBody>
      </p:sp>
    </p:spTree>
    <p:extLst>
      <p:ext uri="{BB962C8B-B14F-4D97-AF65-F5344CB8AC3E}">
        <p14:creationId xmlns:p14="http://schemas.microsoft.com/office/powerpoint/2010/main" val="34753035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Plan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International teams: US (NSF, UA), Taiwan (NSC, NTU), China (NSFC, Tsinghua U), Denmark (NSF, USD)</a:t>
            </a:r>
          </a:p>
          <a:p>
            <a:r>
              <a:rPr lang="en-US" dirty="0" smtClean="0">
                <a:solidFill>
                  <a:srgbClr val="FF0000"/>
                </a:solidFill>
              </a:rPr>
              <a:t>Incremental and graded release of functionalities and membership options in Taiwan (June 2013), US (October 2013), China (March 2014), Denmark (August 2014)</a:t>
            </a:r>
          </a:p>
          <a:p>
            <a:r>
              <a:rPr lang="en-US" dirty="0" smtClean="0">
                <a:solidFill>
                  <a:srgbClr val="FF0000"/>
                </a:solidFill>
              </a:rPr>
              <a:t>Chronic disease management: Diabetes </a:t>
            </a:r>
            <a:r>
              <a:rPr lang="en-US" dirty="0" smtClean="0">
                <a:solidFill>
                  <a:srgbClr val="FF0000"/>
                </a:solidFill>
                <a:sym typeface="Wingdings" pitchFamily="2" charset="2"/>
              </a:rPr>
              <a:t> Cardiovascular diseases  Alzheimer/Parkinson  Lung/breast cancer</a:t>
            </a:r>
            <a:endParaRPr lang="en-US" dirty="0" smtClean="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4DE59987-43F9-4DF6-9F0D-D0A42C22B1AE}" type="slidenum">
              <a:rPr lang="en-US" smtClean="0"/>
              <a:pPr/>
              <a:t>82</a:t>
            </a:fld>
            <a:endParaRPr lang="en-US"/>
          </a:p>
        </p:txBody>
      </p:sp>
    </p:spTree>
    <p:extLst>
      <p:ext uri="{BB962C8B-B14F-4D97-AF65-F5344CB8AC3E}">
        <p14:creationId xmlns:p14="http://schemas.microsoft.com/office/powerpoint/2010/main" val="32893944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847851"/>
          </a:xfrm>
        </p:spPr>
        <p:txBody>
          <a:bodyPr>
            <a:normAutofit/>
          </a:bodyPr>
          <a:lstStyle/>
          <a:p>
            <a:r>
              <a:rPr lang="en-US" dirty="0" smtClean="0"/>
              <a:t>Seeking smart health research and development partners!</a:t>
            </a:r>
            <a:endParaRPr lang="en-US" dirty="0"/>
          </a:p>
        </p:txBody>
      </p:sp>
      <p:sp>
        <p:nvSpPr>
          <p:cNvPr id="4" name="Subtitle 3"/>
          <p:cNvSpPr>
            <a:spLocks noGrp="1"/>
          </p:cNvSpPr>
          <p:nvPr>
            <p:ph type="subTitle" idx="1"/>
          </p:nvPr>
        </p:nvSpPr>
        <p:spPr>
          <a:xfrm>
            <a:off x="1371600" y="2667000"/>
            <a:ext cx="6629400" cy="1676400"/>
          </a:xfrm>
        </p:spPr>
        <p:txBody>
          <a:bodyPr/>
          <a:lstStyle/>
          <a:p>
            <a:r>
              <a:rPr lang="en-US" dirty="0" smtClean="0">
                <a:solidFill>
                  <a:schemeClr val="tx1"/>
                </a:solidFill>
                <a:hlinkClick r:id="rId2"/>
              </a:rPr>
              <a:t>hchen@eller.Arizona.edu</a:t>
            </a:r>
            <a:endParaRPr lang="en-US" dirty="0" smtClean="0">
              <a:solidFill>
                <a:schemeClr val="tx1"/>
              </a:solidFill>
            </a:endParaRPr>
          </a:p>
          <a:p>
            <a:r>
              <a:rPr lang="en-US" dirty="0" smtClean="0">
                <a:solidFill>
                  <a:schemeClr val="tx1"/>
                </a:solidFill>
              </a:rPr>
              <a:t>http://ai.Arizona.edu</a:t>
            </a:r>
            <a:endParaRPr lang="en-US" dirty="0">
              <a:solidFill>
                <a:schemeClr val="tx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4495799"/>
            <a:ext cx="3374517" cy="2362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917" y="4495799"/>
            <a:ext cx="2950083" cy="23717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95800"/>
            <a:ext cx="2819400" cy="2400300"/>
          </a:xfrm>
          <a:prstGeom prst="rect">
            <a:avLst/>
          </a:prstGeom>
        </p:spPr>
      </p:pic>
    </p:spTree>
    <p:extLst>
      <p:ext uri="{BB962C8B-B14F-4D97-AF65-F5344CB8AC3E}">
        <p14:creationId xmlns:p14="http://schemas.microsoft.com/office/powerpoint/2010/main" val="3762444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155575" y="5339862"/>
            <a:ext cx="3733800" cy="369332"/>
          </a:xfrm>
          <a:prstGeom prst="rect">
            <a:avLst/>
          </a:prstGeom>
          <a:noFill/>
          <a:ln w="9525">
            <a:noFill/>
            <a:miter lim="800000"/>
            <a:headEnd/>
            <a:tailEnd/>
          </a:ln>
        </p:spPr>
        <p:txBody>
          <a:bodyPr wrap="square">
            <a:spAutoFit/>
          </a:bodyPr>
          <a:lstStyle/>
          <a:p>
            <a:pPr>
              <a:spcBef>
                <a:spcPct val="50000"/>
              </a:spcBef>
              <a:buFont typeface="Wingdings" pitchFamily="2" charset="2"/>
              <a:buNone/>
            </a:pPr>
            <a:r>
              <a:rPr lang="en-US" b="1" dirty="0" smtClean="0"/>
              <a:t>Hsinchun Chen et al., 2005</a:t>
            </a:r>
            <a:endParaRPr lang="en-US" b="1" dirty="0"/>
          </a:p>
        </p:txBody>
      </p:sp>
      <p:sp>
        <p:nvSpPr>
          <p:cNvPr id="13318" name="Text Box 8"/>
          <p:cNvSpPr txBox="1">
            <a:spLocks noChangeArrowheads="1"/>
          </p:cNvSpPr>
          <p:nvPr/>
        </p:nvSpPr>
        <p:spPr bwMode="auto">
          <a:xfrm>
            <a:off x="4414779" y="5334000"/>
            <a:ext cx="3733800" cy="369332"/>
          </a:xfrm>
          <a:prstGeom prst="rect">
            <a:avLst/>
          </a:prstGeom>
          <a:noFill/>
          <a:ln w="9525">
            <a:noFill/>
            <a:miter lim="800000"/>
            <a:headEnd/>
            <a:tailEnd/>
          </a:ln>
        </p:spPr>
        <p:txBody>
          <a:bodyPr wrap="square">
            <a:spAutoFit/>
          </a:bodyPr>
          <a:lstStyle/>
          <a:p>
            <a:pPr>
              <a:spcBef>
                <a:spcPct val="50000"/>
              </a:spcBef>
              <a:buFont typeface="Wingdings" pitchFamily="2" charset="2"/>
              <a:buNone/>
            </a:pPr>
            <a:r>
              <a:rPr lang="en-US" b="1" dirty="0" smtClean="0"/>
              <a:t>Hsinchun Chen, et al., 2010</a:t>
            </a:r>
            <a:endParaRPr lang="en-US" sz="1800" b="1" dirty="0"/>
          </a:p>
        </p:txBody>
      </p:sp>
      <p:sp>
        <p:nvSpPr>
          <p:cNvPr id="11" name="Rectangle 2"/>
          <p:cNvSpPr txBox="1">
            <a:spLocks noChangeArrowheads="1"/>
          </p:cNvSpPr>
          <p:nvPr/>
        </p:nvSpPr>
        <p:spPr bwMode="auto">
          <a:xfrm>
            <a:off x="838200" y="304800"/>
            <a:ext cx="7696200" cy="914400"/>
          </a:xfrm>
          <a:prstGeom prst="rect">
            <a:avLst/>
          </a:prstGeom>
          <a:noFill/>
          <a:ln w="9525">
            <a:noFill/>
            <a:miter lim="800000"/>
            <a:headEnd/>
            <a:tailEnd/>
          </a:ln>
        </p:spPr>
        <p:txBody>
          <a:bodyPr anchor="ctr"/>
          <a:lstStyle/>
          <a:p>
            <a:pPr>
              <a:spcBef>
                <a:spcPct val="0"/>
              </a:spcBef>
              <a:buClrTx/>
              <a:buSzTx/>
              <a:buFontTx/>
              <a:buNone/>
              <a:defRPr/>
            </a:pPr>
            <a:r>
              <a:rPr lang="en-US" sz="3600" b="1" kern="0" dirty="0" smtClean="0">
                <a:latin typeface="+mj-lt"/>
                <a:ea typeface="+mj-ea"/>
                <a:cs typeface="+mj-cs"/>
              </a:rPr>
              <a:t>AI Lab Experience in Health Informatics</a:t>
            </a:r>
            <a:endParaRPr lang="en-US" sz="3600" b="1" kern="0" dirty="0">
              <a:latin typeface="+mj-lt"/>
              <a:ea typeface="+mj-ea"/>
              <a:cs typeface="+mj-cs"/>
            </a:endParaRPr>
          </a:p>
        </p:txBody>
      </p:sp>
      <p:pic>
        <p:nvPicPr>
          <p:cNvPr id="1026" name="Picture 2"/>
          <p:cNvPicPr>
            <a:picLocks noChangeAspect="1" noChangeArrowheads="1"/>
          </p:cNvPicPr>
          <p:nvPr/>
        </p:nvPicPr>
        <p:blipFill>
          <a:blip r:embed="rId2" cstate="print"/>
          <a:srcRect/>
          <a:stretch>
            <a:fillRect/>
          </a:stretch>
        </p:blipFill>
        <p:spPr bwMode="auto">
          <a:xfrm>
            <a:off x="0" y="1506398"/>
            <a:ext cx="3048000" cy="3776530"/>
          </a:xfrm>
          <a:prstGeom prst="rect">
            <a:avLst/>
          </a:prstGeom>
          <a:noFill/>
          <a:ln w="9525">
            <a:noFill/>
            <a:miter lim="800000"/>
            <a:headEnd/>
            <a:tailEnd/>
          </a:ln>
          <a:effectLst/>
        </p:spPr>
      </p:pic>
      <p:pic>
        <p:nvPicPr>
          <p:cNvPr id="2" name="Picture 3"/>
          <p:cNvPicPr>
            <a:picLocks noChangeAspect="1" noChangeArrowheads="1"/>
          </p:cNvPicPr>
          <p:nvPr/>
        </p:nvPicPr>
        <p:blipFill>
          <a:blip r:embed="rId3" cstate="print"/>
          <a:srcRect/>
          <a:stretch>
            <a:fillRect/>
          </a:stretch>
        </p:blipFill>
        <p:spPr bwMode="auto">
          <a:xfrm>
            <a:off x="3048000" y="1504178"/>
            <a:ext cx="3048000" cy="3778750"/>
          </a:xfrm>
          <a:prstGeom prst="rect">
            <a:avLst/>
          </a:prstGeom>
          <a:noFill/>
          <a:ln w="9525">
            <a:noFill/>
            <a:miter lim="800000"/>
            <a:headEnd/>
            <a:tailEnd/>
          </a:ln>
          <a:effectLst/>
        </p:spPr>
      </p:pic>
      <p:sp>
        <p:nvSpPr>
          <p:cNvPr id="3" name="AutoShape 2" descr="http://t1.baidu.com/it/u=28232982,3571833540&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t1.baidu.com/it/u=28232982,3571833540&amp;fm=15&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ttp://t3.baidu.com/it/u=3778446311,3152472184&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C:\Users\AI-HChen\Downloads\72999493daac79a1c3400f5a12ecae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18121"/>
            <a:ext cx="3048000" cy="3815879"/>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459764" y="5861538"/>
            <a:ext cx="8438051" cy="923330"/>
          </a:xfrm>
          <a:prstGeom prst="rect">
            <a:avLst/>
          </a:prstGeom>
          <a:noFill/>
        </p:spPr>
        <p:txBody>
          <a:bodyPr wrap="square" rtlCol="0">
            <a:spAutoFit/>
          </a:bodyPr>
          <a:lstStyle/>
          <a:p>
            <a:pPr marL="285750" indent="-285750">
              <a:buFont typeface="Arial" pitchFamily="34" charset="0"/>
              <a:buChar char="•"/>
            </a:pPr>
            <a:r>
              <a:rPr lang="en-US" b="1" dirty="0" smtClean="0">
                <a:solidFill>
                  <a:srgbClr val="FF0000"/>
                </a:solidFill>
              </a:rPr>
              <a:t>Funding: NSF, NIH, NLM, NCI ($3M); Digital Library Program</a:t>
            </a:r>
          </a:p>
          <a:p>
            <a:pPr marL="285750" indent="-285750">
              <a:buFont typeface="Arial" pitchFamily="34" charset="0"/>
              <a:buChar char="•"/>
            </a:pPr>
            <a:r>
              <a:rPr lang="en-US" b="1" dirty="0" smtClean="0">
                <a:solidFill>
                  <a:srgbClr val="FF0000"/>
                </a:solidFill>
              </a:rPr>
              <a:t>Publications: ISR, JAMIA, JBI, IEEE TITB</a:t>
            </a:r>
          </a:p>
          <a:p>
            <a:pPr marL="285750" indent="-285750">
              <a:buFont typeface="Arial" pitchFamily="34" charset="0"/>
              <a:buChar char="•"/>
            </a:pPr>
            <a:r>
              <a:rPr lang="en-US" b="1" dirty="0" smtClean="0">
                <a:solidFill>
                  <a:srgbClr val="FF0000"/>
                </a:solidFill>
              </a:rPr>
              <a:t>Impact: medical knowledge mapping &amp; visualization </a:t>
            </a:r>
            <a:r>
              <a:rPr lang="en-US" b="1" dirty="0" smtClean="0">
                <a:solidFill>
                  <a:srgbClr val="FF0000"/>
                </a:solidFill>
                <a:sym typeface="Wingdings" pitchFamily="2" charset="2"/>
              </a:rPr>
              <a:t> health informatics</a:t>
            </a:r>
            <a:endParaRPr lang="en-US" b="1" dirty="0">
              <a:solidFill>
                <a:srgbClr val="FF0000"/>
              </a:solidFill>
            </a:endParaRPr>
          </a:p>
        </p:txBody>
      </p:sp>
    </p:spTree>
    <p:extLst>
      <p:ext uri="{BB962C8B-B14F-4D97-AF65-F5344CB8AC3E}">
        <p14:creationId xmlns:p14="http://schemas.microsoft.com/office/powerpoint/2010/main" val="2111718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6789</TotalTime>
  <Words>5085</Words>
  <Application>Microsoft Office PowerPoint</Application>
  <PresentationFormat>On-screen Show (4:3)</PresentationFormat>
  <Paragraphs>969</Paragraphs>
  <Slides>83</Slides>
  <Notes>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8" baseType="lpstr">
      <vt:lpstr>Microsoft JhengHei</vt:lpstr>
      <vt:lpstr>新細明體</vt:lpstr>
      <vt:lpstr>新細明體</vt:lpstr>
      <vt:lpstr>宋体</vt:lpstr>
      <vt:lpstr>宋体</vt:lpstr>
      <vt:lpstr>Arial</vt:lpstr>
      <vt:lpstr>Calibri</vt:lpstr>
      <vt:lpstr>Century Schoolbook</vt:lpstr>
      <vt:lpstr>Helvetica</vt:lpstr>
      <vt:lpstr>Symbol</vt:lpstr>
      <vt:lpstr>Times New Roman</vt:lpstr>
      <vt:lpstr>Wingdings</vt:lpstr>
      <vt:lpstr>Office Theme</vt:lpstr>
      <vt:lpstr>Visio</vt:lpstr>
      <vt:lpstr>Equation</vt:lpstr>
      <vt:lpstr> Health Big Data Analytics: Clinical Decision Support &amp; Patient Empowerment </vt:lpstr>
      <vt:lpstr>Outline</vt:lpstr>
      <vt:lpstr>Business Intelligence &amp; Analytics</vt:lpstr>
      <vt:lpstr>BI &amp; Analytics: The Market</vt:lpstr>
      <vt:lpstr>Health Big Data Analytics</vt:lpstr>
      <vt:lpstr>Health IT: The Perfect Storm</vt:lpstr>
      <vt:lpstr>PowerPoint Presentation</vt:lpstr>
      <vt:lpstr>Health Big Data Landscape</vt:lpstr>
      <vt:lpstr>PowerPoint Presentation</vt:lpstr>
      <vt:lpstr>PowerPoint Presentation</vt:lpstr>
      <vt:lpstr>PowerPoint Presentation</vt:lpstr>
      <vt:lpstr>PowerPoint Presentation</vt:lpstr>
      <vt:lpstr>EHR &amp; Patient Social Media Analytics Research</vt:lpstr>
      <vt:lpstr>Research Framework</vt:lpstr>
      <vt:lpstr>Time-to-Event Predictive Modeling for Chronic Conditions  using Electronic Health Records</vt:lpstr>
      <vt:lpstr>Improving Chronic Care</vt:lpstr>
      <vt:lpstr>Improving Chronic Care (cont.)</vt:lpstr>
      <vt:lpstr>Time-to-Event Modeling</vt:lpstr>
      <vt:lpstr>Summary of Related Prior Work</vt:lpstr>
      <vt:lpstr>Research Framework</vt:lpstr>
      <vt:lpstr>Guideline-based Feature Selection (cont.)</vt:lpstr>
      <vt:lpstr>Data Abstraction (cont.)</vt:lpstr>
      <vt:lpstr>Data Abstraction (cont.)</vt:lpstr>
      <vt:lpstr>The Final Feature Set</vt:lpstr>
      <vt:lpstr>Extended Cox Model</vt:lpstr>
      <vt:lpstr>Extended Cox Model (cont.)</vt:lpstr>
      <vt:lpstr>Experimental Settings</vt:lpstr>
      <vt:lpstr>Clinical Process and EHR Data: 1M Patients, 100M records, 10 years (HIPAA, IRB approved)</vt:lpstr>
      <vt:lpstr>Results</vt:lpstr>
      <vt:lpstr>Statistically Significant Covariates</vt:lpstr>
      <vt:lpstr>PowerPoint Presentation</vt:lpstr>
      <vt:lpstr>A Research Framework for Pharmacovigilance in Patient Social Media: Identification and Evaluation of Patient Adverse Drug Event Reports</vt:lpstr>
      <vt:lpstr>Introduction</vt:lpstr>
      <vt:lpstr>Introduction</vt:lpstr>
      <vt:lpstr>Introduction</vt:lpstr>
      <vt:lpstr>Prior Pharmacovigilance Research in Health Social Media </vt:lpstr>
      <vt:lpstr>Biomedical Relation Extraction</vt:lpstr>
      <vt:lpstr>Research Questions</vt:lpstr>
      <vt:lpstr>Research Framework</vt:lpstr>
      <vt:lpstr>Adverse Drug Event Extraction</vt:lpstr>
      <vt:lpstr>Adverse Drug Event Extraction: Statistical Learning</vt:lpstr>
      <vt:lpstr>Adverse Drug Event Extraction: Statistical Learning</vt:lpstr>
      <vt:lpstr>Adverse Drug Event Extraction: Statistical Learning</vt:lpstr>
      <vt:lpstr>Adverse Drug Event Extraction: Statistical Learning</vt:lpstr>
      <vt:lpstr>Adverse drug event extraction: Semantic Filtering</vt:lpstr>
      <vt:lpstr>Report Source Classification</vt:lpstr>
      <vt:lpstr>Research Hypotheses</vt:lpstr>
      <vt:lpstr>Test bed</vt:lpstr>
      <vt:lpstr>Evaluation on Medical Entity Extraction</vt:lpstr>
      <vt:lpstr>Evaluation on Adverse Drug Event Extraction </vt:lpstr>
      <vt:lpstr>Evaluation on Report Source Classification</vt:lpstr>
      <vt:lpstr>Hypothesis Testing</vt:lpstr>
      <vt:lpstr>Contrast of Our Proposed Framework to Prior Co-occurrence based approach</vt:lpstr>
      <vt:lpstr>Analysis of Documented vs. Found Adverse Events</vt:lpstr>
      <vt:lpstr>Analysis of Documented vs. Found Top Reported Drugs</vt:lpstr>
      <vt:lpstr>DiabeticLink Patient Portal</vt:lpstr>
      <vt:lpstr>System Goals</vt:lpstr>
      <vt:lpstr>The US Market</vt:lpstr>
      <vt:lpstr>Examples of Healthcare Social Media Patient Sites</vt:lpstr>
      <vt:lpstr>The Big Picture: Diabetes-only social sites</vt:lpstr>
      <vt:lpstr>Module/Feature List (in development)</vt:lpstr>
      <vt:lpstr>US DiabeticLink</vt:lpstr>
      <vt:lpstr>Homepage</vt:lpstr>
      <vt:lpstr>Diabetes tracking</vt:lpstr>
      <vt:lpstr>Tracking Dashboard</vt:lpstr>
      <vt:lpstr>Enter Blood Glucose Reading</vt:lpstr>
      <vt:lpstr>View Entered Data</vt:lpstr>
      <vt:lpstr>Adverse drug events (ADE)</vt:lpstr>
      <vt:lpstr>Search Drug: Avandamet</vt:lpstr>
      <vt:lpstr>Search Side Effect: Vomiting</vt:lpstr>
      <vt:lpstr>PowerPoint Presentation</vt:lpstr>
      <vt:lpstr>Virtual patient search (VPS)</vt:lpstr>
      <vt:lpstr>VPS Landing Page</vt:lpstr>
      <vt:lpstr>View Patient Summary Chart</vt:lpstr>
      <vt:lpstr>Other Features: Advanced Search, Glucose Converter Tool</vt:lpstr>
      <vt:lpstr>PowerPoint Presentation</vt:lpstr>
      <vt:lpstr>PowerPoint Presentation</vt:lpstr>
      <vt:lpstr>PowerPoint Presentation</vt:lpstr>
      <vt:lpstr>PowerPoint Presentation</vt:lpstr>
      <vt:lpstr>PowerPoint Presentation</vt:lpstr>
      <vt:lpstr>PowerPoint Presentation</vt:lpstr>
      <vt:lpstr>Research Plan</vt:lpstr>
      <vt:lpstr>Seeking smart health research and development partners!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scompton</dc:creator>
  <cp:lastModifiedBy>Hsinchun Chen</cp:lastModifiedBy>
  <cp:revision>395</cp:revision>
  <cp:lastPrinted>2013-06-18T21:13:07Z</cp:lastPrinted>
  <dcterms:created xsi:type="dcterms:W3CDTF">2012-10-05T20:09:24Z</dcterms:created>
  <dcterms:modified xsi:type="dcterms:W3CDTF">2014-01-14T19:57:35Z</dcterms:modified>
</cp:coreProperties>
</file>